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9" r:id="rId1"/>
  </p:sldMasterIdLst>
  <p:notesMasterIdLst>
    <p:notesMasterId r:id="rId3"/>
  </p:notesMasterIdLst>
  <p:sldIdLst>
    <p:sldId id="256"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Lato" panose="020F0502020204030203" pitchFamily="34" charset="0"/>
      <p:regular r:id="rId10"/>
      <p:bold r:id="rId11"/>
      <p:italic r:id="rId12"/>
      <p:boldItalic r:id="rId13"/>
    </p:embeddedFont>
    <p:embeddedFont>
      <p:font typeface="Lato Heavy" panose="020F0502020204030203" pitchFamily="34" charset="0"/>
      <p:bold r:id="rId14"/>
      <p:boldItalic r:id="rId15"/>
    </p:embeddedFont>
    <p:embeddedFont>
      <p:font typeface="Lato Medium" panose="020F0502020204030203" pitchFamily="34" charset="0"/>
      <p:regular r:id="rId16"/>
      <p:italic r:id="rId17"/>
    </p:embeddedFont>
    <p:embeddedFont>
      <p:font typeface="Lucida Sans Unicode" panose="020B0602030504020204" pitchFamily="34" charset="0"/>
      <p:regular r:id="rId18"/>
    </p:embeddedFont>
    <p:embeddedFont>
      <p:font typeface="MS PGothic" panose="020B0600070205080204" pitchFamily="34" charset="-128"/>
      <p:regular r:id="rId19"/>
    </p:embeddedFont>
  </p:embeddedFontLst>
  <p:defaultTextStyle>
    <a:defPPr>
      <a:defRPr lang="en-US"/>
    </a:defPPr>
    <a:lvl1pPr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1pPr>
    <a:lvl2pPr marL="1879600" indent="-1487488"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2pPr>
    <a:lvl3pPr marL="3760788" indent="-2976563"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3pPr>
    <a:lvl4pPr marL="5641975" indent="-4465638"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4pPr>
    <a:lvl5pPr marL="7521575" indent="-5954713"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5pPr>
    <a:lvl6pPr marL="22860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6pPr>
    <a:lvl7pPr marL="27432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7pPr>
    <a:lvl8pPr marL="32004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8pPr>
    <a:lvl9pPr marL="36576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0448">
          <p15:clr>
            <a:srgbClr val="A4A3A4"/>
          </p15:clr>
        </p15:guide>
        <p15:guide id="2" pos="288" userDrawn="1">
          <p15:clr>
            <a:srgbClr val="A4A3A4"/>
          </p15:clr>
        </p15:guide>
        <p15:guide id="3" pos="9504">
          <p15:clr>
            <a:srgbClr val="A4A3A4"/>
          </p15:clr>
        </p15:guide>
        <p15:guide id="4" pos="8928">
          <p15:clr>
            <a:srgbClr val="A4A3A4"/>
          </p15:clr>
        </p15:guide>
        <p15:guide id="5" pos="18144">
          <p15:clr>
            <a:srgbClr val="A4A3A4"/>
          </p15:clr>
        </p15:guide>
        <p15:guide id="6" pos="18720">
          <p15:clr>
            <a:srgbClr val="A4A3A4"/>
          </p15:clr>
        </p15:guide>
        <p15:guide id="7" pos="27360">
          <p15:clr>
            <a:srgbClr val="A4A3A4"/>
          </p15:clr>
        </p15:guide>
        <p15:guide id="8" orient="horz" pos="288">
          <p15:clr>
            <a:srgbClr val="A4A3A4"/>
          </p15:clr>
        </p15:guide>
        <p15:guide id="9" orient="horz" pos="3744" userDrawn="1">
          <p15:clr>
            <a:srgbClr val="A4A3A4"/>
          </p15:clr>
        </p15:guide>
        <p15:guide id="10" orient="horz" pos="4032" userDrawn="1">
          <p15:clr>
            <a:srgbClr val="A4A3A4"/>
          </p15:clr>
        </p15:guide>
        <p15:guide id="11" pos="4608" userDrawn="1">
          <p15:clr>
            <a:srgbClr val="A4A3A4"/>
          </p15:clr>
        </p15:guide>
        <p15:guide id="12" pos="13824" userDrawn="1">
          <p15:clr>
            <a:srgbClr val="A4A3A4"/>
          </p15:clr>
        </p15:guide>
        <p15:guide id="13" pos="230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stan Mahr" initials="TM"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FDE725"/>
    <a:srgbClr val="000C19"/>
    <a:srgbClr val="DDDDDD"/>
    <a:srgbClr val="788668"/>
    <a:srgbClr val="5D68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000" autoAdjust="0"/>
  </p:normalViewPr>
  <p:slideViewPr>
    <p:cSldViewPr>
      <p:cViewPr>
        <p:scale>
          <a:sx n="33" d="100"/>
          <a:sy n="33" d="100"/>
        </p:scale>
        <p:origin x="-2304" y="-2226"/>
      </p:cViewPr>
      <p:guideLst>
        <p:guide orient="horz" pos="20448"/>
        <p:guide pos="288"/>
        <p:guide pos="9504"/>
        <p:guide pos="8928"/>
        <p:guide pos="18144"/>
        <p:guide pos="18720"/>
        <p:guide pos="27360"/>
        <p:guide orient="horz" pos="288"/>
        <p:guide orient="horz" pos="3744"/>
        <p:guide orient="horz" pos="4032"/>
        <p:guide pos="4608"/>
        <p:guide pos="13824"/>
        <p:guide pos="23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A9469BFE-D850-4E20-932B-8309E1F377C8}" type="datetimeFigureOut">
              <a:rPr lang="en-US"/>
              <a:pPr>
                <a:defRPr/>
              </a:pPr>
              <a:t>6/6/2018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3E7BCEDB-0A08-4835-A1EC-8E25B394EFC6}" type="slidenum">
              <a:rPr lang="en-US"/>
              <a:pPr>
                <a:defRPr/>
              </a:pPr>
              <a:t>‹#›</a:t>
            </a:fld>
            <a:endParaRPr lang="en-US"/>
          </a:p>
        </p:txBody>
      </p:sp>
    </p:spTree>
    <p:extLst>
      <p:ext uri="{BB962C8B-B14F-4D97-AF65-F5344CB8AC3E}">
        <p14:creationId xmlns:p14="http://schemas.microsoft.com/office/powerpoint/2010/main" val="29783008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6264495D-6A53-4B50-A454-B641A03983D3}" type="slidenum">
              <a:rPr lang="en-US" altLang="en-US"/>
              <a:pPr/>
              <a:t>1</a:t>
            </a:fld>
            <a:endParaRPr lang="en-US" altLang="en-US"/>
          </a:p>
        </p:txBody>
      </p:sp>
    </p:spTree>
    <p:extLst>
      <p:ext uri="{BB962C8B-B14F-4D97-AF65-F5344CB8AC3E}">
        <p14:creationId xmlns:p14="http://schemas.microsoft.com/office/powerpoint/2010/main" val="316794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04438E2-6206-4A01-A01C-6C214A315F82}"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FF06C8C-4ACF-4833-9563-243AF893D18F}" type="slidenum">
              <a:rPr lang="en-US" altLang="en-US"/>
              <a:pPr>
                <a:defRPr/>
              </a:pPr>
              <a:t>‹#›</a:t>
            </a:fld>
            <a:endParaRPr lang="en-US" altLang="en-US" dirty="0"/>
          </a:p>
        </p:txBody>
      </p:sp>
    </p:spTree>
    <p:extLst>
      <p:ext uri="{BB962C8B-B14F-4D97-AF65-F5344CB8AC3E}">
        <p14:creationId xmlns:p14="http://schemas.microsoft.com/office/powerpoint/2010/main" val="73855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2BC0369-493E-4B11-9445-E84A5D95EEA1}"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4F0BA680-B473-4A66-8D82-C713F518A7B2}" type="slidenum">
              <a:rPr lang="en-US" altLang="en-US"/>
              <a:pPr>
                <a:defRPr/>
              </a:pPr>
              <a:t>‹#›</a:t>
            </a:fld>
            <a:endParaRPr lang="en-US" altLang="en-US" dirty="0"/>
          </a:p>
        </p:txBody>
      </p:sp>
    </p:spTree>
    <p:extLst>
      <p:ext uri="{BB962C8B-B14F-4D97-AF65-F5344CB8AC3E}">
        <p14:creationId xmlns:p14="http://schemas.microsoft.com/office/powerpoint/2010/main" val="363264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4B6810-AA9C-4FEA-9333-1DB2FE8D3859}"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5A6BE70-3EE9-4DDD-9975-CA43D55D285C}" type="slidenum">
              <a:rPr lang="en-US" altLang="en-US"/>
              <a:pPr>
                <a:defRPr/>
              </a:pPr>
              <a:t>‹#›</a:t>
            </a:fld>
            <a:endParaRPr lang="en-US" altLang="en-US" dirty="0"/>
          </a:p>
        </p:txBody>
      </p:sp>
    </p:spTree>
    <p:extLst>
      <p:ext uri="{BB962C8B-B14F-4D97-AF65-F5344CB8AC3E}">
        <p14:creationId xmlns:p14="http://schemas.microsoft.com/office/powerpoint/2010/main" val="112068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624C082-E6BC-4897-A855-1A79386AD8FF}"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1F0E3231-3B31-4B67-938D-BEDBFF0419D5}" type="slidenum">
              <a:rPr lang="en-US" altLang="en-US"/>
              <a:pPr>
                <a:defRPr/>
              </a:pPr>
              <a:t>‹#›</a:t>
            </a:fld>
            <a:endParaRPr lang="en-US" altLang="en-US" dirty="0"/>
          </a:p>
        </p:txBody>
      </p:sp>
    </p:spTree>
    <p:extLst>
      <p:ext uri="{BB962C8B-B14F-4D97-AF65-F5344CB8AC3E}">
        <p14:creationId xmlns:p14="http://schemas.microsoft.com/office/powerpoint/2010/main" val="3554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8A4F66F-8EC8-4436-BB33-172EB5C350C9}" type="datetimeFigureOut">
              <a:rPr lang="en-US" altLang="en-US"/>
              <a:pPr>
                <a:defRPr/>
              </a:pPr>
              <a:t>6/6/2018</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AD00172-426D-46CA-9AAD-7F0EB7767594}" type="slidenum">
              <a:rPr lang="en-US" altLang="en-US"/>
              <a:pPr>
                <a:defRPr/>
              </a:pPr>
              <a:t>‹#›</a:t>
            </a:fld>
            <a:endParaRPr lang="en-US" altLang="en-US" dirty="0"/>
          </a:p>
        </p:txBody>
      </p:sp>
    </p:spTree>
    <p:extLst>
      <p:ext uri="{BB962C8B-B14F-4D97-AF65-F5344CB8AC3E}">
        <p14:creationId xmlns:p14="http://schemas.microsoft.com/office/powerpoint/2010/main" val="1469381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C1289CD-CB1F-4293-89F9-2293411A97C9}" type="datetimeFigureOut">
              <a:rPr lang="en-US" altLang="en-US"/>
              <a:pPr>
                <a:defRPr/>
              </a:pPr>
              <a:t>6/6/2018</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A9B84188-1518-482D-8458-243F023D5EA0}" type="slidenum">
              <a:rPr lang="en-US" altLang="en-US"/>
              <a:pPr>
                <a:defRPr/>
              </a:pPr>
              <a:t>‹#›</a:t>
            </a:fld>
            <a:endParaRPr lang="en-US" altLang="en-US" dirty="0"/>
          </a:p>
        </p:txBody>
      </p:sp>
    </p:spTree>
    <p:extLst>
      <p:ext uri="{BB962C8B-B14F-4D97-AF65-F5344CB8AC3E}">
        <p14:creationId xmlns:p14="http://schemas.microsoft.com/office/powerpoint/2010/main" val="1788575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8B19997-E72B-4D55-84FA-FADB36EE6FD9}" type="datetimeFigureOut">
              <a:rPr lang="en-US" altLang="en-US"/>
              <a:pPr>
                <a:defRPr/>
              </a:pPr>
              <a:t>6/6/2018</a:t>
            </a:fld>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6184B0DA-DC04-4BB7-9745-083C8FE5C592}" type="slidenum">
              <a:rPr lang="en-US" altLang="en-US"/>
              <a:pPr>
                <a:defRPr/>
              </a:pPr>
              <a:t>‹#›</a:t>
            </a:fld>
            <a:endParaRPr lang="en-US" altLang="en-US" dirty="0"/>
          </a:p>
        </p:txBody>
      </p:sp>
    </p:spTree>
    <p:extLst>
      <p:ext uri="{BB962C8B-B14F-4D97-AF65-F5344CB8AC3E}">
        <p14:creationId xmlns:p14="http://schemas.microsoft.com/office/powerpoint/2010/main" val="340918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F424C58-452E-4941-B10E-6F92BB3AC579}" type="datetimeFigureOut">
              <a:rPr lang="en-US" altLang="en-US"/>
              <a:pPr>
                <a:defRPr/>
              </a:pPr>
              <a:t>6/6/2018</a:t>
            </a:fld>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51A48D54-2EA5-4D8D-AF5A-58E2B99B368E}" type="slidenum">
              <a:rPr lang="en-US" altLang="en-US"/>
              <a:pPr>
                <a:defRPr/>
              </a:pPr>
              <a:t>‹#›</a:t>
            </a:fld>
            <a:endParaRPr lang="en-US" altLang="en-US" dirty="0"/>
          </a:p>
        </p:txBody>
      </p:sp>
    </p:spTree>
    <p:extLst>
      <p:ext uri="{BB962C8B-B14F-4D97-AF65-F5344CB8AC3E}">
        <p14:creationId xmlns:p14="http://schemas.microsoft.com/office/powerpoint/2010/main" val="342896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2A156B8-A9B2-4490-B8CD-15DB0A66EE0A}" type="datetimeFigureOut">
              <a:rPr lang="en-US" altLang="en-US"/>
              <a:pPr>
                <a:defRPr/>
              </a:pPr>
              <a:t>6/6/2018</a:t>
            </a:fld>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AB7F77FE-2608-4847-9BCE-0F1B9EB536AA}" type="slidenum">
              <a:rPr lang="en-US" altLang="en-US"/>
              <a:pPr>
                <a:defRPr/>
              </a:pPr>
              <a:t>‹#›</a:t>
            </a:fld>
            <a:endParaRPr lang="en-US" altLang="en-US" dirty="0"/>
          </a:p>
        </p:txBody>
      </p:sp>
    </p:spTree>
    <p:extLst>
      <p:ext uri="{BB962C8B-B14F-4D97-AF65-F5344CB8AC3E}">
        <p14:creationId xmlns:p14="http://schemas.microsoft.com/office/powerpoint/2010/main" val="2237204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720F81E-0FCC-4853-B960-A1AA5BD68A08}" type="datetimeFigureOut">
              <a:rPr lang="en-US" altLang="en-US"/>
              <a:pPr>
                <a:defRPr/>
              </a:pPr>
              <a:t>6/6/2018</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2F7D38AF-D41A-47F9-90FA-5B7389FF2C6E}" type="slidenum">
              <a:rPr lang="en-US" altLang="en-US"/>
              <a:pPr>
                <a:defRPr/>
              </a:pPr>
              <a:t>‹#›</a:t>
            </a:fld>
            <a:endParaRPr lang="en-US" altLang="en-US" dirty="0"/>
          </a:p>
        </p:txBody>
      </p:sp>
    </p:spTree>
    <p:extLst>
      <p:ext uri="{BB962C8B-B14F-4D97-AF65-F5344CB8AC3E}">
        <p14:creationId xmlns:p14="http://schemas.microsoft.com/office/powerpoint/2010/main" val="20164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rtlCol="0">
            <a:normAutofit/>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pPr lvl="0"/>
            <a:endParaRPr lang="en-US" noProof="0" dirty="0"/>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BAD74B3-8802-4F78-8E29-FD34A3E643F1}" type="datetimeFigureOut">
              <a:rPr lang="en-US" altLang="en-US"/>
              <a:pPr>
                <a:defRPr/>
              </a:pPr>
              <a:t>6/6/2018</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39FB15EA-5661-4040-92B4-D6ED67B82A42}" type="slidenum">
              <a:rPr lang="en-US" altLang="en-US"/>
              <a:pPr>
                <a:defRPr/>
              </a:pPr>
              <a:t>‹#›</a:t>
            </a:fld>
            <a:endParaRPr lang="en-US" altLang="en-US" dirty="0"/>
          </a:p>
        </p:txBody>
      </p:sp>
    </p:spTree>
    <p:extLst>
      <p:ext uri="{BB962C8B-B14F-4D97-AF65-F5344CB8AC3E}">
        <p14:creationId xmlns:p14="http://schemas.microsoft.com/office/powerpoint/2010/main" val="2578120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17838" y="1752600"/>
            <a:ext cx="37855525"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3017838" y="8763000"/>
            <a:ext cx="37855525" cy="2088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3017838" y="30510163"/>
            <a:ext cx="9875837" cy="1752600"/>
          </a:xfrm>
          <a:prstGeom prst="rect">
            <a:avLst/>
          </a:prstGeom>
        </p:spPr>
        <p:txBody>
          <a:bodyPr vert="horz" wrap="square" lIns="91440" tIns="45720" rIns="91440" bIns="45720" numCol="1" anchor="ctr" anchorCtr="0" compatLnSpc="1">
            <a:prstTxWarp prst="textNoShape">
              <a:avLst/>
            </a:prstTxWarp>
          </a:bodyPr>
          <a:lstStyle>
            <a:lvl1pPr>
              <a:defRPr sz="4300">
                <a:solidFill>
                  <a:srgbClr val="898989"/>
                </a:solidFill>
              </a:defRPr>
            </a:lvl1pPr>
          </a:lstStyle>
          <a:p>
            <a:pPr>
              <a:defRPr/>
            </a:pPr>
            <a:fld id="{5BEE7C19-B054-4401-9D07-EE684B123E2A}" type="datetimeFigureOut">
              <a:rPr lang="en-US" altLang="en-US"/>
              <a:pPr>
                <a:defRPr/>
              </a:pPr>
              <a:t>6/6/2018</a:t>
            </a:fld>
            <a:endParaRPr lang="en-US" altLang="en-US" dirty="0"/>
          </a:p>
        </p:txBody>
      </p:sp>
      <p:sp>
        <p:nvSpPr>
          <p:cNvPr id="5" name="Footer Placeholder 4"/>
          <p:cNvSpPr>
            <a:spLocks noGrp="1"/>
          </p:cNvSpPr>
          <p:nvPr>
            <p:ph type="ftr" sz="quarter" idx="3"/>
          </p:nvPr>
        </p:nvSpPr>
        <p:spPr>
          <a:xfrm>
            <a:off x="14538325" y="30510163"/>
            <a:ext cx="14814550" cy="1752600"/>
          </a:xfrm>
          <a:prstGeom prst="rect">
            <a:avLst/>
          </a:prstGeom>
        </p:spPr>
        <p:txBody>
          <a:bodyPr vert="horz" wrap="square" lIns="91440" tIns="45720" rIns="91440" bIns="45720" numCol="1" anchor="ctr" anchorCtr="0" compatLnSpc="1">
            <a:prstTxWarp prst="textNoShape">
              <a:avLst/>
            </a:prstTxWarp>
          </a:bodyPr>
          <a:lstStyle>
            <a:lvl1pPr algn="ctr">
              <a:defRPr sz="4300" dirty="0">
                <a:solidFill>
                  <a:srgbClr val="898989"/>
                </a:solidFill>
              </a:defRPr>
            </a:lvl1pPr>
          </a:lstStyle>
          <a:p>
            <a:pPr>
              <a:defRPr/>
            </a:pPr>
            <a:endParaRPr lang="en-US" altLang="en-US"/>
          </a:p>
        </p:txBody>
      </p:sp>
      <p:sp>
        <p:nvSpPr>
          <p:cNvPr id="6" name="Slide Number Placeholder 5"/>
          <p:cNvSpPr>
            <a:spLocks noGrp="1"/>
          </p:cNvSpPr>
          <p:nvPr>
            <p:ph type="sldNum" sz="quarter" idx="4"/>
          </p:nvPr>
        </p:nvSpPr>
        <p:spPr>
          <a:xfrm>
            <a:off x="30997525" y="30510163"/>
            <a:ext cx="9875838" cy="1752600"/>
          </a:xfrm>
          <a:prstGeom prst="rect">
            <a:avLst/>
          </a:prstGeom>
        </p:spPr>
        <p:txBody>
          <a:bodyPr vert="horz" wrap="square" lIns="91440" tIns="45720" rIns="91440" bIns="45720" numCol="1" anchor="ctr" anchorCtr="0" compatLnSpc="1">
            <a:prstTxWarp prst="textNoShape">
              <a:avLst/>
            </a:prstTxWarp>
          </a:bodyPr>
          <a:lstStyle>
            <a:lvl1pPr algn="r">
              <a:defRPr sz="4300">
                <a:solidFill>
                  <a:srgbClr val="898989"/>
                </a:solidFill>
              </a:defRPr>
            </a:lvl1pPr>
          </a:lstStyle>
          <a:p>
            <a:pPr>
              <a:defRPr/>
            </a:pPr>
            <a:fld id="{41567808-F910-44C3-A703-E0F497BF114A}"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3290888" rtl="0" eaLnBrk="0" fontAlgn="base" hangingPunct="0">
        <a:lnSpc>
          <a:spcPct val="90000"/>
        </a:lnSpc>
        <a:spcBef>
          <a:spcPct val="0"/>
        </a:spcBef>
        <a:spcAft>
          <a:spcPct val="0"/>
        </a:spcAft>
        <a:defRPr sz="15800" kern="1200">
          <a:solidFill>
            <a:schemeClr val="tx1"/>
          </a:solidFill>
          <a:latin typeface="+mj-lt"/>
          <a:ea typeface="+mj-ea"/>
          <a:cs typeface="+mj-cs"/>
        </a:defRPr>
      </a:lvl1pPr>
      <a:lvl2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2pPr>
      <a:lvl3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3pPr>
      <a:lvl4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4pPr>
      <a:lvl5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5pPr>
      <a:lvl6pPr marL="457200" algn="l" defTabSz="3290888" rtl="0" fontAlgn="base">
        <a:lnSpc>
          <a:spcPct val="90000"/>
        </a:lnSpc>
        <a:spcBef>
          <a:spcPct val="0"/>
        </a:spcBef>
        <a:spcAft>
          <a:spcPct val="0"/>
        </a:spcAft>
        <a:defRPr sz="15800">
          <a:solidFill>
            <a:schemeClr val="tx1"/>
          </a:solidFill>
          <a:latin typeface="Calibri Light" panose="020F0302020204030204" pitchFamily="34" charset="0"/>
        </a:defRPr>
      </a:lvl6pPr>
      <a:lvl7pPr marL="914400" algn="l" defTabSz="3290888" rtl="0" fontAlgn="base">
        <a:lnSpc>
          <a:spcPct val="90000"/>
        </a:lnSpc>
        <a:spcBef>
          <a:spcPct val="0"/>
        </a:spcBef>
        <a:spcAft>
          <a:spcPct val="0"/>
        </a:spcAft>
        <a:defRPr sz="15800">
          <a:solidFill>
            <a:schemeClr val="tx1"/>
          </a:solidFill>
          <a:latin typeface="Calibri Light" panose="020F0302020204030204" pitchFamily="34" charset="0"/>
        </a:defRPr>
      </a:lvl7pPr>
      <a:lvl8pPr marL="1371600" algn="l" defTabSz="3290888" rtl="0" fontAlgn="base">
        <a:lnSpc>
          <a:spcPct val="90000"/>
        </a:lnSpc>
        <a:spcBef>
          <a:spcPct val="0"/>
        </a:spcBef>
        <a:spcAft>
          <a:spcPct val="0"/>
        </a:spcAft>
        <a:defRPr sz="15800">
          <a:solidFill>
            <a:schemeClr val="tx1"/>
          </a:solidFill>
          <a:latin typeface="Calibri Light" panose="020F0302020204030204" pitchFamily="34" charset="0"/>
        </a:defRPr>
      </a:lvl8pPr>
      <a:lvl9pPr marL="1828800" algn="l" defTabSz="3290888" rtl="0" fontAlgn="base">
        <a:lnSpc>
          <a:spcPct val="90000"/>
        </a:lnSpc>
        <a:spcBef>
          <a:spcPct val="0"/>
        </a:spcBef>
        <a:spcAft>
          <a:spcPct val="0"/>
        </a:spcAft>
        <a:defRPr sz="15800">
          <a:solidFill>
            <a:schemeClr val="tx1"/>
          </a:solidFill>
          <a:latin typeface="Calibri Light" panose="020F0302020204030204" pitchFamily="34" charset="0"/>
        </a:defRPr>
      </a:lvl9pPr>
    </p:titleStyle>
    <p:bodyStyle>
      <a:lvl1pPr marL="822325" indent="-822325" algn="l" defTabSz="3290888" rtl="0" eaLnBrk="0" fontAlgn="base" hangingPunct="0">
        <a:lnSpc>
          <a:spcPct val="90000"/>
        </a:lnSpc>
        <a:spcBef>
          <a:spcPts val="3600"/>
        </a:spcBef>
        <a:spcAft>
          <a:spcPct val="0"/>
        </a:spcAft>
        <a:buFont typeface="Arial" panose="020B0604020202020204" pitchFamily="34" charset="0"/>
        <a:buChar char="•"/>
        <a:defRPr sz="10000" kern="1200">
          <a:solidFill>
            <a:schemeClr val="tx1"/>
          </a:solidFill>
          <a:latin typeface="+mn-lt"/>
          <a:ea typeface="+mn-ea"/>
          <a:cs typeface="+mn-cs"/>
        </a:defRPr>
      </a:lvl1pPr>
      <a:lvl2pPr marL="2468563" indent="-822325" algn="l" defTabSz="3290888" rtl="0" eaLnBrk="0" fontAlgn="base" hangingPunct="0">
        <a:lnSpc>
          <a:spcPct val="90000"/>
        </a:lnSpc>
        <a:spcBef>
          <a:spcPts val="1800"/>
        </a:spcBef>
        <a:spcAft>
          <a:spcPct val="0"/>
        </a:spcAft>
        <a:buFont typeface="Arial" panose="020B0604020202020204" pitchFamily="34" charset="0"/>
        <a:buChar char="•"/>
        <a:defRPr sz="8600" kern="1200">
          <a:solidFill>
            <a:schemeClr val="tx1"/>
          </a:solidFill>
          <a:latin typeface="+mn-lt"/>
          <a:ea typeface="+mn-ea"/>
          <a:cs typeface="+mn-cs"/>
        </a:defRPr>
      </a:lvl2pPr>
      <a:lvl3pPr marL="4114800" indent="-822325" algn="l" defTabSz="3290888" rtl="0" eaLnBrk="0" fontAlgn="base" hangingPunct="0">
        <a:lnSpc>
          <a:spcPct val="90000"/>
        </a:lnSpc>
        <a:spcBef>
          <a:spcPts val="1800"/>
        </a:spcBef>
        <a:spcAft>
          <a:spcPct val="0"/>
        </a:spcAft>
        <a:buFont typeface="Arial" panose="020B0604020202020204" pitchFamily="34" charset="0"/>
        <a:buChar char="•"/>
        <a:defRPr sz="7200" kern="1200">
          <a:solidFill>
            <a:schemeClr val="tx1"/>
          </a:solidFill>
          <a:latin typeface="+mn-lt"/>
          <a:ea typeface="+mn-ea"/>
          <a:cs typeface="+mn-cs"/>
        </a:defRPr>
      </a:lvl3pPr>
      <a:lvl4pPr marL="5759450" indent="-822325" algn="l" defTabSz="3290888" rtl="0" eaLnBrk="0" fontAlgn="base" hangingPunct="0">
        <a:lnSpc>
          <a:spcPct val="90000"/>
        </a:lnSpc>
        <a:spcBef>
          <a:spcPts val="1800"/>
        </a:spcBef>
        <a:spcAft>
          <a:spcPct val="0"/>
        </a:spcAft>
        <a:buFont typeface="Arial" panose="020B0604020202020204" pitchFamily="34" charset="0"/>
        <a:buChar char="•"/>
        <a:defRPr sz="6400" kern="1200">
          <a:solidFill>
            <a:schemeClr val="tx1"/>
          </a:solidFill>
          <a:latin typeface="+mn-lt"/>
          <a:ea typeface="+mn-ea"/>
          <a:cs typeface="+mn-cs"/>
        </a:defRPr>
      </a:lvl4pPr>
      <a:lvl5pPr marL="7405688" indent="-822325" algn="l" defTabSz="3290888" rtl="0" eaLnBrk="0" fontAlgn="base" hangingPunct="0">
        <a:lnSpc>
          <a:spcPct val="90000"/>
        </a:lnSpc>
        <a:spcBef>
          <a:spcPts val="1800"/>
        </a:spcBef>
        <a:spcAft>
          <a:spcPct val="0"/>
        </a:spcAft>
        <a:buFont typeface="Arial" panose="020B0604020202020204" pitchFamily="34" charset="0"/>
        <a:buChar char="•"/>
        <a:defRPr sz="64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 name="Rectangle 16"/>
          <p:cNvSpPr>
            <a:spLocks noChangeArrowheads="1"/>
          </p:cNvSpPr>
          <p:nvPr/>
        </p:nvSpPr>
        <p:spPr bwMode="auto">
          <a:xfrm>
            <a:off x="29764037" y="6438590"/>
            <a:ext cx="13679488" cy="237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Looks to competitors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modeled the ratio of looks to the phonological and semantic competitor versus the unrelated image.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The advantage of the phonological competitor over the unrelated word measures children’s sensitivity to the competitor word.</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altLang="en-US" sz="3600" dirty="0">
                <a:latin typeface="Lato Medium" panose="020F0502020204030203" pitchFamily="34" charset="0"/>
                <a:ea typeface="Lato Medium" panose="020F0502020204030203" pitchFamily="34" charset="0"/>
                <a:cs typeface="Lato Medium" panose="020F0502020204030203" pitchFamily="34" charset="0"/>
              </a:rPr>
              <a:t>Children became more sensitive to phonological and semantically related words as they grew older.</a:t>
            </a:r>
          </a:p>
          <a:p>
            <a:pPr marL="457200" lvl="1" indent="-457200">
              <a:lnSpc>
                <a:spcPct val="105000"/>
              </a:lnSpc>
              <a:spcBef>
                <a:spcPts val="600"/>
              </a:spcBef>
              <a:buFont typeface="Arial" panose="020B0604020202020204" pitchFamily="34" charset="0"/>
              <a:buChar char="•"/>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3000"/>
              </a:spcBef>
              <a:spcAft>
                <a:spcPts val="1800"/>
              </a:spcAft>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spcBef>
                <a:spcPts val="3000"/>
              </a:spcBef>
              <a:spcAft>
                <a:spcPts val="1800"/>
              </a:spcAft>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Conclusions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Children’s word recognition improved each year.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Individual differences in word recognition were stable over time, so that relatively fast children at Age 3 remained relatively fast at Age 5. </a:t>
            </a:r>
          </a:p>
          <a:p>
            <a:pPr marL="457200" lvl="1" indent="-457200">
              <a:lnSpc>
                <a:spcPct val="105000"/>
              </a:lnSpc>
              <a:spcBef>
                <a:spcPts val="600"/>
              </a:spcBef>
              <a:buFont typeface="Arial" panose="020B0604020202020204" pitchFamily="34" charset="0"/>
              <a:buChar char="•"/>
              <a:defRPr/>
            </a:pPr>
            <a:r>
              <a:rPr lang="en-US" altLang="en-US" sz="3600" dirty="0">
                <a:latin typeface="Lato Medium" panose="020F0502020204030203" pitchFamily="34" charset="0"/>
                <a:ea typeface="Lato Medium" panose="020F0502020204030203" pitchFamily="34" charset="0"/>
                <a:cs typeface="Lato Medium" panose="020F0502020204030203" pitchFamily="34" charset="0"/>
              </a:rPr>
              <a:t>As children grew older, they were more likely to look to the phonological and semantic competitors, compared to the unrelated word. When children err, they are more likely to err on a lexically relevant word.</a:t>
            </a:r>
          </a:p>
          <a:p>
            <a:pPr marL="457200" lvl="1" indent="-457200">
              <a:lnSpc>
                <a:spcPct val="105000"/>
              </a:lnSpc>
              <a:spcBef>
                <a:spcPts val="600"/>
              </a:spcBef>
              <a:buFont typeface="Arial" panose="020B0604020202020204" pitchFamily="34" charset="0"/>
              <a:buChar char="•"/>
              <a:defRPr/>
            </a:pPr>
            <a:r>
              <a:rPr lang="en-US" altLang="en-US" sz="3600" dirty="0">
                <a:latin typeface="Lato Medium" panose="020F0502020204030203" pitchFamily="34" charset="0"/>
                <a:ea typeface="Lato Medium" panose="020F0502020204030203" pitchFamily="34" charset="0"/>
                <a:cs typeface="Lato Medium" panose="020F0502020204030203" pitchFamily="34" charset="0"/>
              </a:rPr>
              <a:t>Children become more efficient at recognizing familiar words by becoming more efficient at activating the target word </a:t>
            </a:r>
            <a:r>
              <a:rPr lang="en-US" altLang="en-US" sz="3600" dirty="0">
                <a:solidFill>
                  <a:schemeClr val="accent5">
                    <a:lumMod val="75000"/>
                  </a:schemeClr>
                </a:solidFill>
                <a:latin typeface="Lato Medium" panose="020F0502020204030203" pitchFamily="34" charset="0"/>
                <a:ea typeface="Lato Medium" panose="020F0502020204030203" pitchFamily="34" charset="0"/>
                <a:cs typeface="Lato Medium" panose="020F0502020204030203" pitchFamily="34" charset="0"/>
              </a:rPr>
              <a:t>and related words</a:t>
            </a:r>
            <a:r>
              <a:rPr lang="en-US" altLang="en-US" sz="3600" dirty="0">
                <a:latin typeface="Lato Medium" panose="020F0502020204030203" pitchFamily="34" charset="0"/>
                <a:ea typeface="Lato Medium" panose="020F0502020204030203" pitchFamily="34" charset="0"/>
                <a:cs typeface="Lato Medium" panose="020F0502020204030203" pitchFamily="34" charset="0"/>
              </a:rPr>
              <a:t>.</a:t>
            </a:r>
          </a:p>
        </p:txBody>
      </p:sp>
      <p:sp>
        <p:nvSpPr>
          <p:cNvPr id="4" name="Rectangle 3"/>
          <p:cNvSpPr/>
          <p:nvPr/>
        </p:nvSpPr>
        <p:spPr>
          <a:xfrm>
            <a:off x="0" y="0"/>
            <a:ext cx="43891200" cy="6400800"/>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4" name="Rectangle 16"/>
          <p:cNvSpPr>
            <a:spLocks noChangeArrowheads="1"/>
          </p:cNvSpPr>
          <p:nvPr/>
        </p:nvSpPr>
        <p:spPr bwMode="auto">
          <a:xfrm>
            <a:off x="484188" y="6400800"/>
            <a:ext cx="13689012" cy="21664036"/>
          </a:xfrm>
          <a:prstGeom prst="rect">
            <a:avLst/>
          </a:prstGeom>
          <a:noFill/>
          <a:ln>
            <a:noFill/>
          </a:ln>
          <a:effectLst/>
          <a:extLst/>
        </p:spPr>
        <p:style>
          <a:lnRef idx="1">
            <a:schemeClr val="accent1"/>
          </a:lnRef>
          <a:fillRef idx="2">
            <a:schemeClr val="accent1"/>
          </a:fillRef>
          <a:effectRef idx="1">
            <a:schemeClr val="accent1"/>
          </a:effectRef>
          <a:fontRef idx="minor">
            <a:schemeClr val="dk1"/>
          </a:fontRef>
        </p:style>
        <p:txBody>
          <a:bodyPr lIns="412016" tIns="206008" rIns="412016" bIns="206008">
            <a:spAutoFit/>
          </a:bodyPr>
          <a:lstStyle>
            <a:lvl1pPr defTabSz="4805363" eaLnBrk="0" hangingPunct="0">
              <a:defRPr sz="3400">
                <a:solidFill>
                  <a:schemeClr val="tx1"/>
                </a:solidFill>
                <a:latin typeface="Tahoma" pitchFamily="34" charset="0"/>
                <a:ea typeface="ＭＳ Ｐゴシック" pitchFamily="34" charset="-128"/>
              </a:defRPr>
            </a:lvl1pPr>
            <a:lvl2pPr defTabSz="4805363" eaLnBrk="0" hangingPunct="0">
              <a:defRPr sz="3400">
                <a:solidFill>
                  <a:schemeClr val="tx1"/>
                </a:solidFill>
                <a:latin typeface="Tahoma" pitchFamily="34" charset="0"/>
                <a:ea typeface="ＭＳ Ｐゴシック" pitchFamily="34" charset="-128"/>
              </a:defRPr>
            </a:lvl2pPr>
            <a:lvl3pPr marL="1143000" indent="-228600" defTabSz="4805363" eaLnBrk="0" hangingPunct="0">
              <a:defRPr sz="3400">
                <a:solidFill>
                  <a:schemeClr val="tx1"/>
                </a:solidFill>
                <a:latin typeface="Tahoma" pitchFamily="34" charset="0"/>
                <a:ea typeface="ＭＳ Ｐゴシック" pitchFamily="34" charset="-128"/>
              </a:defRPr>
            </a:lvl3pPr>
            <a:lvl4pPr marL="1600200" indent="-228600" defTabSz="4805363" eaLnBrk="0" hangingPunct="0">
              <a:defRPr sz="3400">
                <a:solidFill>
                  <a:schemeClr val="tx1"/>
                </a:solidFill>
                <a:latin typeface="Tahoma" pitchFamily="34" charset="0"/>
                <a:ea typeface="ＭＳ Ｐゴシック" pitchFamily="34" charset="-128"/>
              </a:defRPr>
            </a:lvl4pPr>
            <a:lvl5pPr marL="2057400" indent="-228600" defTabSz="4805363" eaLnBrk="0" hangingPunct="0">
              <a:defRPr sz="3400">
                <a:solidFill>
                  <a:schemeClr val="tx1"/>
                </a:solidFill>
                <a:latin typeface="Tahoma" pitchFamily="34" charset="0"/>
                <a:ea typeface="ＭＳ Ｐゴシック" pitchFamily="34" charset="-128"/>
              </a:defRPr>
            </a:lvl5pPr>
            <a:lvl6pPr marL="25146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6pPr>
            <a:lvl7pPr marL="29718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7pPr>
            <a:lvl8pPr marL="34290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8pPr>
            <a:lvl9pPr marL="38862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9pPr>
          </a:lstStyle>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Background</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Recent work suggests </a:t>
            </a:r>
            <a:r>
              <a:rPr lang="en-US" sz="3600" dirty="0">
                <a:solidFill>
                  <a:schemeClr val="accent5">
                    <a:lumMod val="75000"/>
                  </a:schemeClr>
                </a:solidFill>
                <a:latin typeface="Lato" panose="020F0502020204030203" pitchFamily="34" charset="0"/>
                <a:ea typeface="Lato Heavy" panose="020F0502020204030203" pitchFamily="34" charset="0"/>
                <a:cs typeface="Lato Heavy" panose="020F0502020204030203" pitchFamily="34" charset="0"/>
              </a:rPr>
              <a:t>word recognition efficiency</a:t>
            </a:r>
            <a:r>
              <a:rPr lang="en-US" sz="3600" dirty="0">
                <a:latin typeface="Lato Medium" panose="020F0502020204030203" pitchFamily="34" charset="0"/>
                <a:ea typeface="Lato Medium" panose="020F0502020204030203" pitchFamily="34" charset="0"/>
                <a:cs typeface="Lato Medium" panose="020F0502020204030203" pitchFamily="34" charset="0"/>
              </a:rPr>
              <a:t>—how well children map incoming speech to words—may help identify early differences in children’s language trajectories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do not know, however, how word recognition itself develops over time or how individual differences in word recognition change over time.</a:t>
            </a:r>
          </a:p>
          <a:p>
            <a:pPr marL="0" lvl="1" indent="0">
              <a:spcBef>
                <a:spcPts val="1200"/>
              </a:spcBef>
              <a:spcAft>
                <a:spcPts val="600"/>
              </a:spcAft>
              <a:defRPr/>
            </a:pPr>
            <a:r>
              <a:rPr lang="en-US" sz="4400" b="1" dirty="0">
                <a:latin typeface="Lato Heavy" panose="020F0502020204030203" pitchFamily="34" charset="0"/>
                <a:ea typeface="Lato Heavy" panose="020F0502020204030203" pitchFamily="34" charset="0"/>
                <a:cs typeface="Lato Heavy" panose="020F0502020204030203" pitchFamily="34" charset="0"/>
              </a:rPr>
              <a:t>Current study</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How does familiar word recognition develop over the preschool years?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Are whether individual differences in word recognition were stable over developmental time?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How does children’s sensitivity to lexical competitors change with age?</a:t>
            </a:r>
          </a:p>
          <a:p>
            <a:pPr marL="0" lvl="1" indent="0">
              <a:spcBef>
                <a:spcPts val="3000"/>
              </a:spcBef>
              <a:spcAft>
                <a:spcPts val="1800"/>
              </a:spcAft>
              <a:defRPr/>
            </a:pPr>
            <a:r>
              <a:rPr lang="en-US" sz="5400" dirty="0">
                <a:latin typeface="Lato Heavy" panose="020F0502020204030203" pitchFamily="34" charset="0"/>
                <a:ea typeface="Lato Heavy" panose="020F0502020204030203" pitchFamily="34" charset="0"/>
                <a:cs typeface="Lato Heavy" panose="020F0502020204030203" pitchFamily="34" charset="0"/>
              </a:rPr>
              <a:t>Method</a:t>
            </a:r>
          </a:p>
          <a:p>
            <a:pPr marL="0" lvl="1" indent="0">
              <a:spcBef>
                <a:spcPts val="1200"/>
              </a:spcBef>
              <a:spcAft>
                <a:spcPts val="600"/>
              </a:spcAft>
              <a:defRPr/>
            </a:pPr>
            <a:r>
              <a:rPr lang="en-US" altLang="en-US" sz="4400" b="1" dirty="0">
                <a:latin typeface="Lato Heavy" panose="020F0502020204030203" pitchFamily="34" charset="0"/>
                <a:ea typeface="Lato Heavy" panose="020F0502020204030203" pitchFamily="34" charset="0"/>
                <a:cs typeface="Lato Heavy" panose="020F0502020204030203" pitchFamily="34" charset="0"/>
              </a:rPr>
              <a:t>Participants</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Data collected during a three-year longitudinal study.</a:t>
            </a: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600"/>
              </a:spcBef>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1200"/>
              </a:spcBef>
              <a:spcAft>
                <a:spcPts val="600"/>
              </a:spcAft>
              <a:defRPr/>
            </a:pPr>
            <a:r>
              <a:rPr lang="en-US" altLang="en-US" sz="4400" b="1" dirty="0">
                <a:latin typeface="Lato Heavy" panose="020F0502020204030203" pitchFamily="34" charset="0"/>
                <a:ea typeface="Lato Heavy" panose="020F0502020204030203" pitchFamily="34" charset="0"/>
                <a:cs typeface="Lato Heavy" panose="020F0502020204030203" pitchFamily="34" charset="0"/>
              </a:rPr>
              <a:t>Procedure</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Children heard a familiar word in a carrier phrase (e.g., “find the bell”) and saw an array of photos, including a target, a semantic, a phonological, and an unrelated competitor.</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Tobii T60XL eyetracker measured children’s patterns of looking to objects over the course of a trial.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This procedure measures a child’s real-time comprehension of words by capturing </a:t>
            </a:r>
            <a:r>
              <a:rPr lang="en-US" sz="3600" dirty="0">
                <a:solidFill>
                  <a:schemeClr val="accent5">
                    <a:lumMod val="75000"/>
                  </a:schemeClr>
                </a:solidFill>
                <a:latin typeface="Lato Medium" panose="020F0502020204030203" pitchFamily="34" charset="0"/>
                <a:ea typeface="Lato Medium" panose="020F0502020204030203" pitchFamily="34" charset="0"/>
                <a:cs typeface="Lato Medium" panose="020F0502020204030203" pitchFamily="34" charset="0"/>
              </a:rPr>
              <a:t>how the child’s gaze location changes over time in response to speech. </a:t>
            </a:r>
          </a:p>
        </p:txBody>
      </p:sp>
      <p:sp>
        <p:nvSpPr>
          <p:cNvPr id="3078" name="Text Box 4"/>
          <p:cNvSpPr txBox="1">
            <a:spLocks noChangeArrowheads="1"/>
          </p:cNvSpPr>
          <p:nvPr/>
        </p:nvSpPr>
        <p:spPr bwMode="auto">
          <a:xfrm>
            <a:off x="484189" y="160091"/>
            <a:ext cx="28319412" cy="6017573"/>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r>
              <a:rPr lang="en-US" sz="10800" b="1" dirty="0">
                <a:solidFill>
                  <a:schemeClr val="bg1"/>
                </a:solidFill>
                <a:latin typeface="Lato Heavy" panose="020F0502020204030203" pitchFamily="34" charset="0"/>
                <a:ea typeface="Lato Heavy" panose="020F0502020204030203" pitchFamily="34" charset="0"/>
                <a:cs typeface="Lato Heavy" panose="020F0502020204030203" pitchFamily="34" charset="0"/>
              </a:rPr>
              <a:t>Development of familiar word recognition </a:t>
            </a:r>
          </a:p>
          <a:p>
            <a:r>
              <a:rPr lang="en-US" sz="10800" b="1" dirty="0">
                <a:solidFill>
                  <a:schemeClr val="bg1"/>
                </a:solidFill>
                <a:latin typeface="Lato Heavy" panose="020F0502020204030203" pitchFamily="34" charset="0"/>
                <a:ea typeface="Lato Heavy" panose="020F0502020204030203" pitchFamily="34" charset="0"/>
                <a:cs typeface="Lato Heavy" panose="020F0502020204030203" pitchFamily="34" charset="0"/>
              </a:rPr>
              <a:t>in preschoolers</a:t>
            </a:r>
            <a:endParaRPr lang="en-US" sz="108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a:p>
            <a:pPr eaLnBrk="1" hangingPunct="1"/>
            <a:endParaRPr lang="en-US" altLang="en-US" sz="4000" b="1" dirty="0">
              <a:solidFill>
                <a:schemeClr val="bg1"/>
              </a:solidFill>
              <a:latin typeface="Gill Sans"/>
              <a:ea typeface="Gill Sans"/>
              <a:cs typeface="Gill Sans"/>
            </a:endParaRPr>
          </a:p>
          <a:p>
            <a:pPr eaLnBrk="1" hangingPunct="1"/>
            <a:r>
              <a:rPr lang="en-US" altLang="en-US" sz="5400" b="1" dirty="0">
                <a:solidFill>
                  <a:schemeClr val="bg1"/>
                </a:solidFill>
                <a:latin typeface="Lato" panose="020F0502020204030203" pitchFamily="34" charset="0"/>
                <a:ea typeface="Gill Sans"/>
                <a:cs typeface="Gill Sans"/>
              </a:rPr>
              <a:t>Tristan Mahr, University of Wisconsin</a:t>
            </a:r>
            <a:r>
              <a:rPr lang="en-US" sz="5400" b="1" dirty="0">
                <a:solidFill>
                  <a:schemeClr val="bg1"/>
                </a:solidFill>
                <a:latin typeface="Lato" panose="020F0502020204030203" pitchFamily="34" charset="0"/>
              </a:rPr>
              <a:t>–</a:t>
            </a:r>
            <a:r>
              <a:rPr lang="en-US" altLang="en-US" sz="5400" b="1" dirty="0">
                <a:solidFill>
                  <a:schemeClr val="bg1"/>
                </a:solidFill>
                <a:latin typeface="Lato" panose="020F0502020204030203" pitchFamily="34" charset="0"/>
                <a:ea typeface="Gill Sans"/>
                <a:cs typeface="Gill Sans"/>
              </a:rPr>
              <a:t>Madison</a:t>
            </a:r>
            <a:br>
              <a:rPr lang="en-US" altLang="en-US" sz="5400" b="1" dirty="0">
                <a:solidFill>
                  <a:schemeClr val="bg1"/>
                </a:solidFill>
                <a:latin typeface="Lato" panose="020F0502020204030203" pitchFamily="34" charset="0"/>
                <a:ea typeface="Gill Sans"/>
                <a:cs typeface="Gill Sans"/>
              </a:rPr>
            </a:br>
            <a:r>
              <a:rPr lang="en-US" altLang="en-US" sz="5400" b="1" dirty="0">
                <a:solidFill>
                  <a:schemeClr val="bg1"/>
                </a:solidFill>
                <a:latin typeface="Lato" panose="020F0502020204030203" pitchFamily="34" charset="0"/>
                <a:ea typeface="Gill Sans"/>
                <a:cs typeface="Gill Sans"/>
              </a:rPr>
              <a:t>Jan Edwards, University of Maryland</a:t>
            </a:r>
          </a:p>
        </p:txBody>
      </p:sp>
      <p:pic>
        <p:nvPicPr>
          <p:cNvPr id="3079" name="Picture 27" descr="logoverticalrevers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46600" y="406455"/>
            <a:ext cx="390319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Box 44"/>
          <p:cNvSpPr txBox="1">
            <a:spLocks noChangeArrowheads="1"/>
          </p:cNvSpPr>
          <p:nvPr/>
        </p:nvSpPr>
        <p:spPr bwMode="auto">
          <a:xfrm>
            <a:off x="29756100" y="30325824"/>
            <a:ext cx="13687425" cy="21353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33524" tIns="66762" rIns="133524" bIns="66762">
            <a:spAutoFit/>
          </a:bodyPr>
          <a:lstStyle>
            <a:lvl1pPr>
              <a:defRPr sz="7400">
                <a:solidFill>
                  <a:schemeClr val="tx1"/>
                </a:solidFill>
                <a:latin typeface="Lucida Sans Unicode" panose="020B0602030504020204" pitchFamily="34" charset="0"/>
                <a:cs typeface="Arial" panose="020B0604020202020204" pitchFamily="34" charset="0"/>
              </a:defRPr>
            </a:lvl1pPr>
            <a:lvl2pPr marL="742950" indent="-285750">
              <a:defRPr sz="7400">
                <a:solidFill>
                  <a:schemeClr val="tx1"/>
                </a:solidFill>
                <a:latin typeface="Lucida Sans Unicode" panose="020B0602030504020204" pitchFamily="34" charset="0"/>
                <a:cs typeface="Arial" panose="020B0604020202020204" pitchFamily="34" charset="0"/>
              </a:defRPr>
            </a:lvl2pPr>
            <a:lvl3pPr marL="1143000" indent="-228600">
              <a:defRPr sz="7400">
                <a:solidFill>
                  <a:schemeClr val="tx1"/>
                </a:solidFill>
                <a:latin typeface="Lucida Sans Unicode" panose="020B0602030504020204" pitchFamily="34" charset="0"/>
                <a:cs typeface="Arial" panose="020B0604020202020204" pitchFamily="34" charset="0"/>
              </a:defRPr>
            </a:lvl3pPr>
            <a:lvl4pPr marL="1600200" indent="-228600">
              <a:defRPr sz="7400">
                <a:solidFill>
                  <a:schemeClr val="tx1"/>
                </a:solidFill>
                <a:latin typeface="Lucida Sans Unicode" panose="020B0602030504020204" pitchFamily="34" charset="0"/>
                <a:cs typeface="Arial" panose="020B0604020202020204" pitchFamily="34" charset="0"/>
              </a:defRPr>
            </a:lvl4pPr>
            <a:lvl5pPr marL="2057400" indent="-228600">
              <a:defRPr sz="7400">
                <a:solidFill>
                  <a:schemeClr val="tx1"/>
                </a:solidFill>
                <a:latin typeface="Lucida Sans Unicode" panose="020B0602030504020204" pitchFamily="34" charset="0"/>
                <a:cs typeface="Arial" panose="020B0604020202020204" pitchFamily="34" charset="0"/>
              </a:defRPr>
            </a:lvl5pPr>
            <a:lvl6pPr marL="25146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algn="r" eaLnBrk="1" hangingPunct="1"/>
            <a:r>
              <a:rPr lang="en-US" altLang="en-US" sz="2600" dirty="0">
                <a:latin typeface="Lato Heavy" panose="020F0502020204030203" pitchFamily="34" charset="0"/>
                <a:ea typeface="Lato Heavy" panose="020F0502020204030203" pitchFamily="34" charset="0"/>
                <a:cs typeface="Lato Heavy" panose="020F0502020204030203" pitchFamily="34" charset="0"/>
              </a:rPr>
              <a:t>The authors have no financial or non-financial conflicts of interest.</a:t>
            </a:r>
          </a:p>
          <a:p>
            <a:pPr algn="r" eaLnBrk="1" hangingPunct="1"/>
            <a:r>
              <a:rPr lang="en-US" altLang="en-US" sz="2600" dirty="0">
                <a:latin typeface="Lato" panose="020F0502020204030203" pitchFamily="34" charset="0"/>
                <a:ea typeface="Gill Sans"/>
                <a:cs typeface="Gill Sans"/>
              </a:rPr>
              <a:t>Funding was provided by R01 DC012513 and P30 HD03352 (Waisman Center).</a:t>
            </a:r>
          </a:p>
          <a:p>
            <a:pPr algn="r" eaLnBrk="1" hangingPunct="1"/>
            <a:r>
              <a:rPr lang="en-US" altLang="en-US" sz="2600" dirty="0">
                <a:latin typeface="Lato" panose="020F0502020204030203" pitchFamily="34" charset="0"/>
                <a:ea typeface="Gill Sans"/>
                <a:cs typeface="Gill Sans"/>
              </a:rPr>
              <a:t>Symposium on Research in Child Language Disorders</a:t>
            </a:r>
          </a:p>
          <a:p>
            <a:pPr algn="r" eaLnBrk="1" hangingPunct="1"/>
            <a:r>
              <a:rPr lang="en-US" altLang="en-US" sz="2600" dirty="0">
                <a:latin typeface="Lato" panose="020F0502020204030203" pitchFamily="34" charset="0"/>
                <a:ea typeface="Gill Sans"/>
                <a:cs typeface="Gill Sans"/>
              </a:rPr>
              <a:t>Madison, WI: June, 2018</a:t>
            </a:r>
          </a:p>
          <a:p>
            <a:pPr algn="r" eaLnBrk="1" hangingPunct="1"/>
            <a:r>
              <a:rPr lang="en-US" altLang="en-US" sz="2600" dirty="0">
                <a:latin typeface="Lato" panose="020F0502020204030203" pitchFamily="34" charset="0"/>
                <a:ea typeface="Gill Sans"/>
                <a:cs typeface="Gill Sans"/>
              </a:rPr>
              <a:t>Contact: Tristan Mahr (tristan.mahr@wisc.edu)</a:t>
            </a:r>
          </a:p>
        </p:txBody>
      </p:sp>
      <p:sp>
        <p:nvSpPr>
          <p:cNvPr id="2057" name="Rectangle 16"/>
          <p:cNvSpPr>
            <a:spLocks noChangeArrowheads="1"/>
          </p:cNvSpPr>
          <p:nvPr/>
        </p:nvSpPr>
        <p:spPr bwMode="auto">
          <a:xfrm>
            <a:off x="15114588" y="6400800"/>
            <a:ext cx="13689012" cy="4817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indent="0" eaLnBrk="1" hangingPunct="1">
              <a:spcAft>
                <a:spcPts val="1800"/>
              </a:spcAft>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indent="0" eaLnBrk="1" hangingPunct="1">
              <a:spcAft>
                <a:spcPts val="1800"/>
              </a:spcAft>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indent="0" eaLnBrk="1" hangingPunct="1">
              <a:spcAft>
                <a:spcPts val="1800"/>
              </a:spcAft>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indent="0" eaLnBrk="1" hangingPunct="1">
              <a:spcAft>
                <a:spcPts val="1800"/>
              </a:spcAft>
              <a:defRPr/>
            </a:pPr>
            <a:endParaRPr lang="en-US" altLang="en-US" sz="1400" dirty="0">
              <a:latin typeface="Lato Heavy" panose="020F0502020204030203" pitchFamily="34" charset="0"/>
              <a:ea typeface="Lato Heavy" panose="020F0502020204030203" pitchFamily="34" charset="0"/>
              <a:cs typeface="Lato Heavy" panose="020F0502020204030203" pitchFamily="34" charset="0"/>
            </a:endParaRPr>
          </a:p>
          <a:p>
            <a:pPr marL="0" indent="0" eaLnBrk="1" hangingPunct="1">
              <a:spcAft>
                <a:spcPts val="1800"/>
              </a:spcAft>
              <a:defRPr/>
            </a:pPr>
            <a:endParaRPr lang="en-US" altLang="en-US" sz="4800" dirty="0">
              <a:latin typeface="Lato Heavy" panose="020F0502020204030203" pitchFamily="34" charset="0"/>
              <a:ea typeface="Lato Heavy" panose="020F0502020204030203" pitchFamily="34" charset="0"/>
              <a:cs typeface="Lato Heavy" panose="020F0502020204030203" pitchFamily="34" charset="0"/>
            </a:endParaRPr>
          </a:p>
          <a:p>
            <a:pPr marL="0" indent="0" eaLnBrk="1" hangingPunct="1">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Growth curve analysis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estimated a growth curve for each child x year with Bayesian mixed effects logistic regression.</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used growth curve features to measure individual differences in word recognition.</a:t>
            </a: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Peak and average probabilities and linear time trends increased with each year of the study: Children became faster and more accurate at recognizing familiar words.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asked whether individual differences were longitudinally stable. We treated each year as “a judge” which had to rank children using each growth curve feature. We used Kendall’s W to compute the concordance of these rankings.</a:t>
            </a: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Children’s rankings using the peak and average probabilities and the linear trend were longitudinally stable. The other features ranked children as well as random numbers.</a:t>
            </a:r>
          </a:p>
          <a:p>
            <a:pPr marL="0" indent="0" eaLnBrk="1" hangingPunct="1">
              <a:spcAft>
                <a:spcPts val="1800"/>
              </a:spcAft>
              <a:defRPr/>
            </a:pPr>
            <a:endParaRPr lang="en-US" altLang="en-US" sz="5400" dirty="0">
              <a:latin typeface="Lato Heavy" panose="020F0502020204030203" pitchFamily="34" charset="0"/>
              <a:ea typeface="Lato Heavy" panose="020F0502020204030203" pitchFamily="34" charset="0"/>
              <a:cs typeface="Lato Heavy" panose="020F0502020204030203" pitchFamily="34" charset="0"/>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a:p>
            <a:pPr marL="0" indent="0" algn="ctr" eaLnBrk="1" hangingPunct="1">
              <a:spcAft>
                <a:spcPts val="1800"/>
              </a:spcAft>
              <a:defRPr/>
            </a:pPr>
            <a:endParaRPr lang="en-US" altLang="en-US" sz="5400" dirty="0">
              <a:latin typeface="Gill Sans"/>
              <a:ea typeface="Gill Sans"/>
              <a:cs typeface="Gill Sans"/>
            </a:endParaRPr>
          </a:p>
        </p:txBody>
      </p:sp>
      <p:sp>
        <p:nvSpPr>
          <p:cNvPr id="3114" name="AutoShape 59" descr="https://umark.wisc.edu/brand/templates-and-downloads/downloads/print/UWlogo_ctr_4c_wht.png"/>
          <p:cNvSpPr>
            <a:spLocks noChangeAspect="1" noChangeArrowheads="1"/>
          </p:cNvSpPr>
          <p:nvPr/>
        </p:nvSpPr>
        <p:spPr bwMode="auto">
          <a:xfrm>
            <a:off x="484188" y="-439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3115" name="Picture 61" descr="https://umark.wisc.edu/brand/templates-and-downloads/downloads/print/UWlogo_ctr_4c_w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5443" y="457201"/>
            <a:ext cx="8091095" cy="543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6" name="Rectangle 16"/>
          <p:cNvSpPr>
            <a:spLocks noChangeArrowheads="1"/>
          </p:cNvSpPr>
          <p:nvPr/>
        </p:nvSpPr>
        <p:spPr bwMode="auto">
          <a:xfrm>
            <a:off x="35722719" y="33685861"/>
            <a:ext cx="6562725" cy="123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spcBef>
                <a:spcPts val="600"/>
              </a:spcBef>
            </a:pPr>
            <a:r>
              <a:rPr lang="en-US" altLang="en-US" sz="2400" b="1" dirty="0">
                <a:latin typeface="Gill Sans"/>
                <a:ea typeface="Gill Sans"/>
                <a:cs typeface="Gill Sans"/>
              </a:rPr>
              <a:t>Sentence describing result.</a:t>
            </a:r>
          </a:p>
          <a:p>
            <a:pPr marL="0" lvl="1" indent="0">
              <a:spcBef>
                <a:spcPts val="600"/>
              </a:spcBef>
            </a:pPr>
            <a:r>
              <a:rPr lang="en-US" altLang="en-US" sz="2400" dirty="0">
                <a:latin typeface="Gill Sans"/>
                <a:ea typeface="Gill Sans"/>
                <a:cs typeface="Gill Sans"/>
              </a:rPr>
              <a:t>Detail</a:t>
            </a:r>
            <a:endParaRPr lang="en-US" altLang="en-US" sz="3600" dirty="0">
              <a:latin typeface="Gill Sans"/>
              <a:ea typeface="Gill Sans"/>
              <a:cs typeface="Gill Sans"/>
            </a:endParaRPr>
          </a:p>
        </p:txBody>
      </p:sp>
      <p:sp>
        <p:nvSpPr>
          <p:cNvPr id="3117" name="Rectangle 16"/>
          <p:cNvSpPr>
            <a:spLocks noChangeArrowheads="1"/>
          </p:cNvSpPr>
          <p:nvPr/>
        </p:nvSpPr>
        <p:spPr bwMode="auto">
          <a:xfrm>
            <a:off x="30215209" y="33909000"/>
            <a:ext cx="5110234" cy="78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spcBef>
                <a:spcPts val="600"/>
              </a:spcBef>
            </a:pPr>
            <a:r>
              <a:rPr lang="en-US" altLang="en-US" sz="2400" b="1" dirty="0">
                <a:latin typeface="Gill Sans"/>
                <a:ea typeface="Gill Sans"/>
                <a:cs typeface="Gill Sans"/>
              </a:rPr>
              <a:t>Sentence describing result. </a:t>
            </a:r>
            <a:r>
              <a:rPr lang="en-US" altLang="en-US" sz="2400" dirty="0">
                <a:latin typeface="Gill Sans"/>
                <a:ea typeface="Gill Sans"/>
                <a:cs typeface="Gill Sans"/>
              </a:rPr>
              <a:t>Detail.</a:t>
            </a:r>
          </a:p>
        </p:txBody>
      </p:sp>
      <p:grpSp>
        <p:nvGrpSpPr>
          <p:cNvPr id="10" name="Group 9">
            <a:extLst>
              <a:ext uri="{FF2B5EF4-FFF2-40B4-BE49-F238E27FC236}">
                <a16:creationId xmlns:a16="http://schemas.microsoft.com/office/drawing/2014/main" id="{92335229-CE59-4B25-B2EE-05DFD5682300}"/>
              </a:ext>
            </a:extLst>
          </p:cNvPr>
          <p:cNvGrpSpPr/>
          <p:nvPr/>
        </p:nvGrpSpPr>
        <p:grpSpPr>
          <a:xfrm>
            <a:off x="4317447" y="28064836"/>
            <a:ext cx="9855753" cy="4298468"/>
            <a:chOff x="2107648" y="28055068"/>
            <a:chExt cx="9855753" cy="4298468"/>
          </a:xfrm>
        </p:grpSpPr>
        <p:pic>
          <p:nvPicPr>
            <p:cNvPr id="40" name="Picture 39">
              <a:extLst>
                <a:ext uri="{FF2B5EF4-FFF2-40B4-BE49-F238E27FC236}">
                  <a16:creationId xmlns:a16="http://schemas.microsoft.com/office/drawing/2014/main" id="{AE8DF846-5663-44EA-9E06-552598146414}"/>
                </a:ext>
              </a:extLst>
            </p:cNvPr>
            <p:cNvPicPr>
              <a:picLocks noChangeAspect="1"/>
            </p:cNvPicPr>
            <p:nvPr/>
          </p:nvPicPr>
          <p:blipFill rotWithShape="1">
            <a:blip r:embed="rId5"/>
            <a:srcRect l="16837" r="16632" b="1035"/>
            <a:stretch/>
          </p:blipFill>
          <p:spPr>
            <a:xfrm>
              <a:off x="4927468" y="28055068"/>
              <a:ext cx="4623484" cy="4298468"/>
            </a:xfrm>
            <a:prstGeom prst="rect">
              <a:avLst/>
            </a:prstGeom>
          </p:spPr>
        </p:pic>
        <p:sp>
          <p:nvSpPr>
            <p:cNvPr id="44" name="TextBox 72">
              <a:extLst>
                <a:ext uri="{FF2B5EF4-FFF2-40B4-BE49-F238E27FC236}">
                  <a16:creationId xmlns:a16="http://schemas.microsoft.com/office/drawing/2014/main" id="{80CCDD9C-9342-4E7A-A15D-594479C79A5F}"/>
                </a:ext>
              </a:extLst>
            </p:cNvPr>
            <p:cNvSpPr txBox="1">
              <a:spLocks noChangeArrowheads="1"/>
            </p:cNvSpPr>
            <p:nvPr/>
          </p:nvSpPr>
          <p:spPr bwMode="auto">
            <a:xfrm>
              <a:off x="9550952" y="28228635"/>
              <a:ext cx="1802848"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200" dirty="0">
                  <a:latin typeface="Lato" panose="020F0502020204030203" pitchFamily="34" charset="0"/>
                </a:rPr>
                <a:t>Target </a:t>
              </a:r>
              <a:br>
                <a:rPr lang="en-US" altLang="en-US" sz="3200" dirty="0">
                  <a:latin typeface="Lato" panose="020F0502020204030203" pitchFamily="34" charset="0"/>
                </a:rPr>
              </a:br>
              <a:r>
                <a:rPr lang="en-US" altLang="en-US" sz="3200" dirty="0">
                  <a:latin typeface="Lato" panose="020F0502020204030203" pitchFamily="34" charset="0"/>
                </a:rPr>
                <a:t>noun </a:t>
              </a:r>
            </a:p>
            <a:p>
              <a:pPr eaLnBrk="1" hangingPunct="1"/>
              <a:r>
                <a:rPr lang="en-US" altLang="en-US" sz="3200" dirty="0">
                  <a:latin typeface="Lato" panose="020F0502020204030203" pitchFamily="34" charset="0"/>
                </a:rPr>
                <a:t>(</a:t>
              </a:r>
              <a:r>
                <a:rPr lang="en-US" altLang="en-US" sz="3200" i="1" dirty="0">
                  <a:latin typeface="Lato" panose="020F0502020204030203" pitchFamily="34" charset="0"/>
                </a:rPr>
                <a:t>bell</a:t>
              </a:r>
              <a:r>
                <a:rPr lang="en-US" altLang="en-US" sz="3200" dirty="0">
                  <a:latin typeface="Lato" panose="020F0502020204030203" pitchFamily="34" charset="0"/>
                </a:rPr>
                <a:t>)</a:t>
              </a:r>
            </a:p>
          </p:txBody>
        </p:sp>
        <p:sp>
          <p:nvSpPr>
            <p:cNvPr id="8" name="Rectangle 7">
              <a:extLst>
                <a:ext uri="{FF2B5EF4-FFF2-40B4-BE49-F238E27FC236}">
                  <a16:creationId xmlns:a16="http://schemas.microsoft.com/office/drawing/2014/main" id="{54F702B2-F422-4144-8694-374CE170A051}"/>
                </a:ext>
              </a:extLst>
            </p:cNvPr>
            <p:cNvSpPr/>
            <p:nvPr/>
          </p:nvSpPr>
          <p:spPr>
            <a:xfrm>
              <a:off x="9550953" y="30582901"/>
              <a:ext cx="2412448" cy="1569660"/>
            </a:xfrm>
            <a:prstGeom prst="rect">
              <a:avLst/>
            </a:prstGeom>
          </p:spPr>
          <p:txBody>
            <a:bodyPr wrap="square">
              <a:spAutoFit/>
            </a:bodyPr>
            <a:lstStyle/>
            <a:p>
              <a:pPr lvl="0" eaLnBrk="1" hangingPunct="1"/>
              <a:r>
                <a:rPr lang="en-US" altLang="en-US" sz="3200" dirty="0">
                  <a:solidFill>
                    <a:srgbClr val="000000"/>
                  </a:solidFill>
                  <a:latin typeface="Lato" panose="020F0502020204030203" pitchFamily="34" charset="0"/>
                </a:rPr>
                <a:t>Semantic </a:t>
              </a:r>
              <a:br>
                <a:rPr lang="en-US" altLang="en-US" sz="3200" dirty="0">
                  <a:solidFill>
                    <a:srgbClr val="000000"/>
                  </a:solidFill>
                  <a:latin typeface="Lato" panose="020F0502020204030203" pitchFamily="34" charset="0"/>
                </a:rPr>
              </a:br>
              <a:r>
                <a:rPr lang="en-US" altLang="en-US" sz="3200" dirty="0">
                  <a:solidFill>
                    <a:srgbClr val="000000"/>
                  </a:solidFill>
                  <a:latin typeface="Lato" panose="020F0502020204030203" pitchFamily="34" charset="0"/>
                </a:rPr>
                <a:t>competitor</a:t>
              </a:r>
            </a:p>
            <a:p>
              <a:pPr lvl="0" eaLnBrk="1" hangingPunct="1"/>
              <a:r>
                <a:rPr lang="en-US" altLang="en-US" sz="3200" dirty="0">
                  <a:solidFill>
                    <a:srgbClr val="000000"/>
                  </a:solidFill>
                  <a:latin typeface="Lato" panose="020F0502020204030203" pitchFamily="34" charset="0"/>
                </a:rPr>
                <a:t>(</a:t>
              </a:r>
              <a:r>
                <a:rPr lang="en-US" altLang="en-US" sz="3200" i="1" dirty="0">
                  <a:solidFill>
                    <a:srgbClr val="000000"/>
                  </a:solidFill>
                  <a:latin typeface="Lato" panose="020F0502020204030203" pitchFamily="34" charset="0"/>
                </a:rPr>
                <a:t>drum</a:t>
              </a:r>
              <a:r>
                <a:rPr lang="en-US" altLang="en-US" sz="3200" dirty="0">
                  <a:solidFill>
                    <a:srgbClr val="000000"/>
                  </a:solidFill>
                  <a:latin typeface="Lato" panose="020F0502020204030203" pitchFamily="34" charset="0"/>
                </a:rPr>
                <a:t>)</a:t>
              </a:r>
            </a:p>
          </p:txBody>
        </p:sp>
        <p:sp>
          <p:nvSpPr>
            <p:cNvPr id="45" name="Rectangle 44">
              <a:extLst>
                <a:ext uri="{FF2B5EF4-FFF2-40B4-BE49-F238E27FC236}">
                  <a16:creationId xmlns:a16="http://schemas.microsoft.com/office/drawing/2014/main" id="{352E324D-43DE-4655-8C00-85ADE5AB9C9E}"/>
                </a:ext>
              </a:extLst>
            </p:cNvPr>
            <p:cNvSpPr/>
            <p:nvPr/>
          </p:nvSpPr>
          <p:spPr>
            <a:xfrm>
              <a:off x="2107648" y="30582901"/>
              <a:ext cx="2692952" cy="1569660"/>
            </a:xfrm>
            <a:prstGeom prst="rect">
              <a:avLst/>
            </a:prstGeom>
          </p:spPr>
          <p:txBody>
            <a:bodyPr wrap="square">
              <a:spAutoFit/>
            </a:bodyPr>
            <a:lstStyle/>
            <a:p>
              <a:pPr lvl="0" algn="r" eaLnBrk="1" hangingPunct="1"/>
              <a:r>
                <a:rPr lang="en-US" altLang="en-US" sz="3200" dirty="0">
                  <a:solidFill>
                    <a:srgbClr val="000000"/>
                  </a:solidFill>
                  <a:latin typeface="Lato" panose="020F0502020204030203" pitchFamily="34" charset="0"/>
                </a:rPr>
                <a:t>Phonological competitor</a:t>
              </a:r>
            </a:p>
            <a:p>
              <a:pPr lvl="0" algn="r" eaLnBrk="1" hangingPunct="1"/>
              <a:r>
                <a:rPr lang="en-US" altLang="en-US" sz="3200" dirty="0">
                  <a:solidFill>
                    <a:srgbClr val="000000"/>
                  </a:solidFill>
                  <a:latin typeface="Lato" panose="020F0502020204030203" pitchFamily="34" charset="0"/>
                </a:rPr>
                <a:t>(</a:t>
              </a:r>
              <a:r>
                <a:rPr lang="en-US" altLang="en-US" sz="3200" i="1" dirty="0">
                  <a:solidFill>
                    <a:srgbClr val="000000"/>
                  </a:solidFill>
                  <a:latin typeface="Lato" panose="020F0502020204030203" pitchFamily="34" charset="0"/>
                </a:rPr>
                <a:t>bee</a:t>
              </a:r>
              <a:r>
                <a:rPr lang="en-US" altLang="en-US" sz="3200" dirty="0">
                  <a:solidFill>
                    <a:srgbClr val="000000"/>
                  </a:solidFill>
                  <a:latin typeface="Lato" panose="020F0502020204030203" pitchFamily="34" charset="0"/>
                </a:rPr>
                <a:t>)</a:t>
              </a:r>
            </a:p>
          </p:txBody>
        </p:sp>
        <p:sp>
          <p:nvSpPr>
            <p:cNvPr id="47" name="Rectangle 46">
              <a:extLst>
                <a:ext uri="{FF2B5EF4-FFF2-40B4-BE49-F238E27FC236}">
                  <a16:creationId xmlns:a16="http://schemas.microsoft.com/office/drawing/2014/main" id="{E78BAEC3-16DF-40A3-B272-F70A8BF47EEB}"/>
                </a:ext>
              </a:extLst>
            </p:cNvPr>
            <p:cNvSpPr/>
            <p:nvPr/>
          </p:nvSpPr>
          <p:spPr>
            <a:xfrm>
              <a:off x="2260048" y="28228635"/>
              <a:ext cx="2540552" cy="1569660"/>
            </a:xfrm>
            <a:prstGeom prst="rect">
              <a:avLst/>
            </a:prstGeom>
          </p:spPr>
          <p:txBody>
            <a:bodyPr wrap="square">
              <a:spAutoFit/>
            </a:bodyPr>
            <a:lstStyle/>
            <a:p>
              <a:pPr lvl="0" algn="r" eaLnBrk="1" hangingPunct="1"/>
              <a:r>
                <a:rPr lang="en-US" altLang="en-US" sz="3200" dirty="0">
                  <a:solidFill>
                    <a:srgbClr val="000000"/>
                  </a:solidFill>
                  <a:latin typeface="Lato" panose="020F0502020204030203" pitchFamily="34" charset="0"/>
                </a:rPr>
                <a:t>Unrelated competitor</a:t>
              </a:r>
            </a:p>
            <a:p>
              <a:pPr lvl="0" algn="r" eaLnBrk="1" hangingPunct="1"/>
              <a:r>
                <a:rPr lang="en-US" altLang="en-US" sz="3200" dirty="0">
                  <a:solidFill>
                    <a:srgbClr val="000000"/>
                  </a:solidFill>
                  <a:latin typeface="Lato" panose="020F0502020204030203" pitchFamily="34" charset="0"/>
                </a:rPr>
                <a:t>(</a:t>
              </a:r>
              <a:r>
                <a:rPr lang="en-US" altLang="en-US" sz="3200" i="1" dirty="0">
                  <a:solidFill>
                    <a:srgbClr val="000000"/>
                  </a:solidFill>
                  <a:latin typeface="Lato" panose="020F0502020204030203" pitchFamily="34" charset="0"/>
                </a:rPr>
                <a:t>swing</a:t>
              </a:r>
              <a:r>
                <a:rPr lang="en-US" altLang="en-US" sz="3200" dirty="0">
                  <a:solidFill>
                    <a:srgbClr val="000000"/>
                  </a:solidFill>
                  <a:latin typeface="Lato" panose="020F0502020204030203" pitchFamily="34" charset="0"/>
                </a:rPr>
                <a:t>)</a:t>
              </a:r>
            </a:p>
          </p:txBody>
        </p:sp>
      </p:grpSp>
      <p:sp>
        <p:nvSpPr>
          <p:cNvPr id="48" name="TextBox 72">
            <a:extLst>
              <a:ext uri="{FF2B5EF4-FFF2-40B4-BE49-F238E27FC236}">
                <a16:creationId xmlns:a16="http://schemas.microsoft.com/office/drawing/2014/main" id="{4DB4012D-13D7-415D-959B-733FA29D3DC0}"/>
              </a:ext>
            </a:extLst>
          </p:cNvPr>
          <p:cNvSpPr txBox="1">
            <a:spLocks noChangeArrowheads="1"/>
          </p:cNvSpPr>
          <p:nvPr/>
        </p:nvSpPr>
        <p:spPr bwMode="auto">
          <a:xfrm>
            <a:off x="-127838" y="28203111"/>
            <a:ext cx="546044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3600" b="1" dirty="0">
                <a:latin typeface="Lato Heavy" panose="020F0502020204030203" pitchFamily="34" charset="0"/>
                <a:ea typeface="Lato Heavy" panose="020F0502020204030203" pitchFamily="34" charset="0"/>
                <a:cs typeface="Lato Heavy" panose="020F0502020204030203" pitchFamily="34" charset="0"/>
              </a:rPr>
              <a:t>“Find the bell!”</a:t>
            </a:r>
            <a:endParaRPr lang="en-US" altLang="en-US" sz="3600" dirty="0">
              <a:latin typeface="Lato Heavy" panose="020F0502020204030203" pitchFamily="34" charset="0"/>
              <a:ea typeface="Lato Heavy" panose="020F0502020204030203" pitchFamily="34" charset="0"/>
              <a:cs typeface="Lato Heavy" panose="020F0502020204030203" pitchFamily="34" charset="0"/>
            </a:endParaRPr>
          </a:p>
        </p:txBody>
      </p:sp>
      <p:pic>
        <p:nvPicPr>
          <p:cNvPr id="1026" name="Picture 2" descr="Empirical word recognition growth curves from each year of the study. Each line represents an individual childâs proportion of looks to the target image over time. The heavy lines are the averages of the lines for each year.">
            <a:extLst>
              <a:ext uri="{FF2B5EF4-FFF2-40B4-BE49-F238E27FC236}">
                <a16:creationId xmlns:a16="http://schemas.microsoft.com/office/drawing/2014/main" id="{D33DD653-63E1-4504-9BC6-509AAA790511}"/>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7527037" y="6705600"/>
            <a:ext cx="8165805" cy="40829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certainty intervals for the correlations of growth curve features at each timepoint with age-5 expressive vocabulary (EVT-2 standard scores). The bottom rows provide intervals for the pairwise differences in correlations between timepoints. For example, the top row of the left panel is the correlation between age-3 peak probability and age-5 expressive vocabulary.">
            <a:extLst>
              <a:ext uri="{FF2B5EF4-FFF2-40B4-BE49-F238E27FC236}">
                <a16:creationId xmlns:a16="http://schemas.microsoft.com/office/drawing/2014/main" id="{9237B1A4-865C-418B-97B8-81D000D432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86600" y="6705600"/>
            <a:ext cx="109728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certainty intervals for the correlations of growth curve features from ageÂ 43 and ageÂ 44 with age-4 receptive vocabulary (PPVT-4 standard scores). The bottom row shows pairwise differences between the age-3 and age-4 correlations.">
            <a:extLst>
              <a:ext uri="{FF2B5EF4-FFF2-40B4-BE49-F238E27FC236}">
                <a16:creationId xmlns:a16="http://schemas.microsoft.com/office/drawing/2014/main" id="{674890B1-A1BA-472D-8839-F77994A08F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24700" y="12303569"/>
            <a:ext cx="10972800" cy="3657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DDA663AF-835C-4B80-A3F4-7FDD62321F6B}"/>
              </a:ext>
            </a:extLst>
          </p:cNvPr>
          <p:cNvGraphicFramePr>
            <a:graphicFrameLocks noGrp="1"/>
          </p:cNvGraphicFramePr>
          <p:nvPr>
            <p:extLst>
              <p:ext uri="{D42A27DB-BD31-4B8C-83A1-F6EECF244321}">
                <p14:modId xmlns:p14="http://schemas.microsoft.com/office/powerpoint/2010/main" val="742646384"/>
              </p:ext>
            </p:extLst>
          </p:nvPr>
        </p:nvGraphicFramePr>
        <p:xfrm>
          <a:off x="1213571" y="19065240"/>
          <a:ext cx="11753405" cy="2804160"/>
        </p:xfrm>
        <a:graphic>
          <a:graphicData uri="http://schemas.openxmlformats.org/drawingml/2006/table">
            <a:tbl>
              <a:tblPr firstRow="1" firstCol="1">
                <a:tableStyleId>{9D7B26C5-4107-4FEC-AEDC-1716B250A1EF}</a:tableStyleId>
              </a:tblPr>
              <a:tblGrid>
                <a:gridCol w="2160233">
                  <a:extLst>
                    <a:ext uri="{9D8B030D-6E8A-4147-A177-3AD203B41FA5}">
                      <a16:colId xmlns:a16="http://schemas.microsoft.com/office/drawing/2014/main" val="2363969641"/>
                    </a:ext>
                  </a:extLst>
                </a:gridCol>
                <a:gridCol w="1656178">
                  <a:extLst>
                    <a:ext uri="{9D8B030D-6E8A-4147-A177-3AD203B41FA5}">
                      <a16:colId xmlns:a16="http://schemas.microsoft.com/office/drawing/2014/main" val="3014058007"/>
                    </a:ext>
                  </a:extLst>
                </a:gridCol>
                <a:gridCol w="2520271">
                  <a:extLst>
                    <a:ext uri="{9D8B030D-6E8A-4147-A177-3AD203B41FA5}">
                      <a16:colId xmlns:a16="http://schemas.microsoft.com/office/drawing/2014/main" val="5004657"/>
                    </a:ext>
                  </a:extLst>
                </a:gridCol>
                <a:gridCol w="2520271">
                  <a:extLst>
                    <a:ext uri="{9D8B030D-6E8A-4147-A177-3AD203B41FA5}">
                      <a16:colId xmlns:a16="http://schemas.microsoft.com/office/drawing/2014/main" val="777603049"/>
                    </a:ext>
                  </a:extLst>
                </a:gridCol>
                <a:gridCol w="2896452">
                  <a:extLst>
                    <a:ext uri="{9D8B030D-6E8A-4147-A177-3AD203B41FA5}">
                      <a16:colId xmlns:a16="http://schemas.microsoft.com/office/drawing/2014/main" val="1404721196"/>
                    </a:ext>
                  </a:extLst>
                </a:gridCol>
              </a:tblGrid>
              <a:tr h="992197">
                <a:tc>
                  <a:txBody>
                    <a:bodyPr/>
                    <a:lstStyle/>
                    <a:p>
                      <a:r>
                        <a:rPr lang="en-US" sz="3200" dirty="0"/>
                        <a:t>Time Point</a:t>
                      </a:r>
                      <a:endParaRPr lang="en-US" sz="3200" b="0" dirty="0">
                        <a:latin typeface="Lato Heavy" panose="020F0502020204030203" pitchFamily="34" charset="0"/>
                        <a:ea typeface="Lato Heavy" panose="020F0502020204030203" pitchFamily="34" charset="0"/>
                        <a:cs typeface="Lato Heavy" panose="020F0502020204030203" pitchFamily="34" charset="0"/>
                      </a:endParaRPr>
                    </a:p>
                  </a:txBody>
                  <a:tcPr anchor="b"/>
                </a:tc>
                <a:tc>
                  <a:txBody>
                    <a:bodyPr/>
                    <a:lstStyle/>
                    <a:p>
                      <a:pPr algn="r"/>
                      <a:r>
                        <a:rPr lang="en-US" sz="3200" dirty="0"/>
                        <a:t>Children</a:t>
                      </a:r>
                      <a:endParaRPr lang="en-US" sz="3200" b="0" dirty="0">
                        <a:latin typeface="Lato Heavy" panose="020F0502020204030203" pitchFamily="34" charset="0"/>
                        <a:ea typeface="Lato Heavy" panose="020F0502020204030203" pitchFamily="34" charset="0"/>
                        <a:cs typeface="Lato Heavy" panose="020F0502020204030203" pitchFamily="34" charset="0"/>
                      </a:endParaRPr>
                    </a:p>
                  </a:txBody>
                  <a:tcPr anchor="b"/>
                </a:tc>
                <a:tc>
                  <a:txBody>
                    <a:bodyPr/>
                    <a:lstStyle/>
                    <a:p>
                      <a:pPr algn="r"/>
                      <a:r>
                        <a:rPr lang="en-US" sz="3200" dirty="0"/>
                        <a:t>Age (months)</a:t>
                      </a:r>
                      <a:br>
                        <a:rPr lang="en-US" sz="3200" dirty="0"/>
                      </a:br>
                      <a:r>
                        <a:rPr lang="en-US" sz="3200" dirty="0"/>
                        <a:t>Mean </a:t>
                      </a:r>
                      <a:r>
                        <a:rPr lang="en-US" sz="3200" kern="1200" dirty="0">
                          <a:effectLst/>
                        </a:rPr>
                        <a:t>±</a:t>
                      </a:r>
                      <a:r>
                        <a:rPr lang="en-US" sz="3200" dirty="0"/>
                        <a:t> SD</a:t>
                      </a:r>
                      <a:endParaRPr lang="en-US" sz="3200" b="0" dirty="0">
                        <a:latin typeface="Lato Heavy" panose="020F0502020204030203" pitchFamily="34" charset="0"/>
                        <a:ea typeface="Lato Heavy" panose="020F0502020204030203" pitchFamily="34" charset="0"/>
                        <a:cs typeface="Lato Heavy" panose="020F0502020204030203" pitchFamily="34" charset="0"/>
                      </a:endParaRPr>
                    </a:p>
                  </a:txBody>
                  <a:tcPr anchor="b"/>
                </a:tc>
                <a:tc>
                  <a:txBody>
                    <a:bodyPr/>
                    <a:lstStyle/>
                    <a:p>
                      <a:pPr algn="r"/>
                      <a:r>
                        <a:rPr lang="en-US" sz="3200" dirty="0"/>
                        <a:t>Age (months)</a:t>
                      </a:r>
                      <a:br>
                        <a:rPr lang="en-US" sz="3200" dirty="0"/>
                      </a:br>
                      <a:r>
                        <a:rPr lang="en-US" sz="3200" dirty="0"/>
                        <a:t>Range</a:t>
                      </a:r>
                      <a:endParaRPr lang="en-US" sz="3200" b="0" dirty="0">
                        <a:latin typeface="Lato Heavy" panose="020F0502020204030203" pitchFamily="34" charset="0"/>
                        <a:ea typeface="Lato Heavy" panose="020F0502020204030203" pitchFamily="34" charset="0"/>
                        <a:cs typeface="Lato Heavy" panose="020F0502020204030203" pitchFamily="34" charset="0"/>
                      </a:endParaRPr>
                    </a:p>
                  </a:txBody>
                  <a:tcPr anchor="b"/>
                </a:tc>
                <a:tc>
                  <a:txBody>
                    <a:bodyPr/>
                    <a:lstStyle/>
                    <a:p>
                      <a:pPr algn="r"/>
                      <a:r>
                        <a:rPr lang="en-US" sz="3200" dirty="0"/>
                        <a:t>EVT-2 standard</a:t>
                      </a:r>
                      <a:br>
                        <a:rPr lang="en-US" sz="3200" dirty="0"/>
                      </a:br>
                      <a:r>
                        <a:rPr lang="en-US" sz="3200" dirty="0"/>
                        <a:t>Mean </a:t>
                      </a:r>
                      <a:r>
                        <a:rPr lang="en-US" sz="3200" kern="1200" dirty="0">
                          <a:effectLst/>
                        </a:rPr>
                        <a:t>±</a:t>
                      </a:r>
                      <a:r>
                        <a:rPr lang="en-US" sz="3200" dirty="0"/>
                        <a:t> SD</a:t>
                      </a:r>
                      <a:endParaRPr lang="en-US" sz="3200" b="0" dirty="0">
                        <a:latin typeface="Lato Heavy" panose="020F0502020204030203" pitchFamily="34" charset="0"/>
                        <a:ea typeface="Lato Heavy" panose="020F0502020204030203" pitchFamily="34" charset="0"/>
                        <a:cs typeface="Lato Heavy" panose="020F0502020204030203" pitchFamily="34" charset="0"/>
                      </a:endParaRPr>
                    </a:p>
                  </a:txBody>
                  <a:tcPr anchor="b"/>
                </a:tc>
                <a:extLst>
                  <a:ext uri="{0D108BD9-81ED-4DB2-BD59-A6C34878D82A}">
                    <a16:rowId xmlns:a16="http://schemas.microsoft.com/office/drawing/2014/main" val="444316472"/>
                  </a:ext>
                </a:extLst>
              </a:tr>
              <a:tr h="492228">
                <a:tc>
                  <a:txBody>
                    <a:bodyPr/>
                    <a:lstStyle/>
                    <a:p>
                      <a:r>
                        <a:rPr lang="en-US" sz="3200" dirty="0"/>
                        <a:t>Age 3</a:t>
                      </a:r>
                      <a:endParaRPr lang="en-US" sz="3200" dirty="0">
                        <a:latin typeface="Lato" panose="020F0502020204030203" pitchFamily="34" charset="0"/>
                      </a:endParaRPr>
                    </a:p>
                  </a:txBody>
                  <a:tcPr/>
                </a:tc>
                <a:tc>
                  <a:txBody>
                    <a:bodyPr/>
                    <a:lstStyle/>
                    <a:p>
                      <a:pPr algn="r"/>
                      <a:r>
                        <a:rPr lang="en-US" sz="3200" dirty="0"/>
                        <a:t>149</a:t>
                      </a:r>
                      <a:endParaRPr lang="en-US" sz="3200" dirty="0">
                        <a:latin typeface="Lato" panose="020F0502020204030203" pitchFamily="34" charset="0"/>
                      </a:endParaRPr>
                    </a:p>
                  </a:txBody>
                  <a:tcPr/>
                </a:tc>
                <a:tc>
                  <a:txBody>
                    <a:bodyPr/>
                    <a:lstStyle/>
                    <a:p>
                      <a:pPr algn="r"/>
                      <a:r>
                        <a:rPr lang="en-US" sz="3200" dirty="0"/>
                        <a:t>33 </a:t>
                      </a:r>
                      <a:r>
                        <a:rPr lang="en-US" sz="3200" kern="1200" dirty="0">
                          <a:effectLst/>
                        </a:rPr>
                        <a:t>±</a:t>
                      </a:r>
                      <a:r>
                        <a:rPr lang="en-US" sz="3200" dirty="0"/>
                        <a:t> 3.5</a:t>
                      </a:r>
                      <a:endParaRPr lang="en-US" sz="3200" dirty="0">
                        <a:latin typeface="Lato" panose="020F0502020204030203" pitchFamily="34" charset="0"/>
                      </a:endParaRPr>
                    </a:p>
                  </a:txBody>
                  <a:tcPr/>
                </a:tc>
                <a:tc>
                  <a:txBody>
                    <a:bodyPr/>
                    <a:lstStyle/>
                    <a:p>
                      <a:pPr algn="r"/>
                      <a:r>
                        <a:rPr lang="en-US" sz="3200" dirty="0"/>
                        <a:t>38</a:t>
                      </a:r>
                      <a:r>
                        <a:rPr lang="en-US" sz="3200" kern="1200" dirty="0">
                          <a:effectLst/>
                        </a:rPr>
                        <a:t>–</a:t>
                      </a:r>
                      <a:r>
                        <a:rPr lang="en-US" sz="3200" dirty="0"/>
                        <a:t>39</a:t>
                      </a:r>
                      <a:endParaRPr lang="en-US" sz="3200" dirty="0">
                        <a:latin typeface="Lato" panose="020F0502020204030203" pitchFamily="34" charset="0"/>
                      </a:endParaRPr>
                    </a:p>
                  </a:txBody>
                  <a:tcPr/>
                </a:tc>
                <a:tc>
                  <a:txBody>
                    <a:bodyPr/>
                    <a:lstStyle/>
                    <a:p>
                      <a:pPr algn="r"/>
                      <a:r>
                        <a:rPr lang="en-US" sz="3200" dirty="0"/>
                        <a:t>113 </a:t>
                      </a:r>
                      <a:r>
                        <a:rPr lang="en-US" sz="3200" kern="1200" dirty="0">
                          <a:effectLst/>
                        </a:rPr>
                        <a:t>±</a:t>
                      </a:r>
                      <a:r>
                        <a:rPr lang="en-US" sz="3200" dirty="0"/>
                        <a:t> 18</a:t>
                      </a:r>
                      <a:endParaRPr lang="en-US" sz="3200" dirty="0">
                        <a:latin typeface="Lato" panose="020F0502020204030203" pitchFamily="34" charset="0"/>
                      </a:endParaRPr>
                    </a:p>
                  </a:txBody>
                  <a:tcPr/>
                </a:tc>
                <a:extLst>
                  <a:ext uri="{0D108BD9-81ED-4DB2-BD59-A6C34878D82A}">
                    <a16:rowId xmlns:a16="http://schemas.microsoft.com/office/drawing/2014/main" val="805354815"/>
                  </a:ext>
                </a:extLst>
              </a:tr>
              <a:tr h="492228">
                <a:tc>
                  <a:txBody>
                    <a:bodyPr/>
                    <a:lstStyle/>
                    <a:p>
                      <a:r>
                        <a:rPr lang="en-US" sz="3200" dirty="0"/>
                        <a:t>Age 4</a:t>
                      </a:r>
                      <a:endParaRPr lang="en-US" sz="3200" dirty="0">
                        <a:latin typeface="Lato" panose="020F0502020204030203" pitchFamily="34" charset="0"/>
                      </a:endParaRPr>
                    </a:p>
                  </a:txBody>
                  <a:tcPr/>
                </a:tc>
                <a:tc>
                  <a:txBody>
                    <a:bodyPr/>
                    <a:lstStyle/>
                    <a:p>
                      <a:pPr algn="r"/>
                      <a:r>
                        <a:rPr lang="en-US" sz="3200" dirty="0"/>
                        <a:t>162</a:t>
                      </a:r>
                      <a:endParaRPr lang="en-US" sz="3200" dirty="0">
                        <a:latin typeface="Lato" panose="020F0502020204030203" pitchFamily="34" charset="0"/>
                      </a:endParaRPr>
                    </a:p>
                  </a:txBody>
                  <a:tcPr/>
                </a:tc>
                <a:tc>
                  <a:txBody>
                    <a:bodyPr/>
                    <a:lstStyle/>
                    <a:p>
                      <a:pPr algn="r"/>
                      <a:r>
                        <a:rPr lang="en-US" sz="3200" dirty="0"/>
                        <a:t>45 </a:t>
                      </a:r>
                      <a:r>
                        <a:rPr lang="en-US" sz="3200" kern="1200" dirty="0">
                          <a:effectLst/>
                        </a:rPr>
                        <a:t>±</a:t>
                      </a:r>
                      <a:r>
                        <a:rPr lang="en-US" sz="3200" dirty="0"/>
                        <a:t> 3.5</a:t>
                      </a:r>
                      <a:endParaRPr lang="en-US" sz="3200" dirty="0">
                        <a:latin typeface="Lato" panose="020F0502020204030203" pitchFamily="34" charset="0"/>
                      </a:endParaRPr>
                    </a:p>
                  </a:txBody>
                  <a:tcPr/>
                </a:tc>
                <a:tc>
                  <a:txBody>
                    <a:bodyPr/>
                    <a:lstStyle/>
                    <a:p>
                      <a:pPr algn="r"/>
                      <a:r>
                        <a:rPr lang="en-US" sz="3200" dirty="0"/>
                        <a:t>39</a:t>
                      </a:r>
                      <a:r>
                        <a:rPr lang="en-US" sz="3200" kern="1200" dirty="0">
                          <a:effectLst/>
                        </a:rPr>
                        <a:t>–</a:t>
                      </a:r>
                      <a:r>
                        <a:rPr lang="en-US" sz="3200" dirty="0"/>
                        <a:t>52</a:t>
                      </a:r>
                      <a:endParaRPr lang="en-US" sz="3200" dirty="0">
                        <a:latin typeface="Lato" panose="020F0502020204030203" pitchFamily="34" charset="0"/>
                      </a:endParaRPr>
                    </a:p>
                  </a:txBody>
                  <a:tcPr/>
                </a:tc>
                <a:tc>
                  <a:txBody>
                    <a:bodyPr/>
                    <a:lstStyle/>
                    <a:p>
                      <a:pPr algn="r"/>
                      <a:r>
                        <a:rPr lang="en-US" sz="3200" dirty="0"/>
                        <a:t>118 </a:t>
                      </a:r>
                      <a:r>
                        <a:rPr lang="en-US" sz="3200" kern="1200" dirty="0">
                          <a:effectLst/>
                        </a:rPr>
                        <a:t>±</a:t>
                      </a:r>
                      <a:r>
                        <a:rPr lang="en-US" sz="3200" dirty="0"/>
                        <a:t> 16</a:t>
                      </a:r>
                      <a:endParaRPr lang="en-US" sz="3200" dirty="0">
                        <a:latin typeface="Lato" panose="020F0502020204030203" pitchFamily="34" charset="0"/>
                      </a:endParaRPr>
                    </a:p>
                  </a:txBody>
                  <a:tcPr/>
                </a:tc>
                <a:extLst>
                  <a:ext uri="{0D108BD9-81ED-4DB2-BD59-A6C34878D82A}">
                    <a16:rowId xmlns:a16="http://schemas.microsoft.com/office/drawing/2014/main" val="1239013768"/>
                  </a:ext>
                </a:extLst>
              </a:tr>
              <a:tr h="492228">
                <a:tc>
                  <a:txBody>
                    <a:bodyPr/>
                    <a:lstStyle/>
                    <a:p>
                      <a:r>
                        <a:rPr lang="en-US" sz="3200" dirty="0"/>
                        <a:t>Age 5</a:t>
                      </a:r>
                      <a:endParaRPr lang="en-US" sz="3200" dirty="0">
                        <a:latin typeface="Lato" panose="020F0502020204030203" pitchFamily="34" charset="0"/>
                      </a:endParaRPr>
                    </a:p>
                  </a:txBody>
                  <a:tcPr/>
                </a:tc>
                <a:tc>
                  <a:txBody>
                    <a:bodyPr/>
                    <a:lstStyle/>
                    <a:p>
                      <a:pPr algn="r"/>
                      <a:r>
                        <a:rPr lang="en-US" sz="3200" dirty="0"/>
                        <a:t>153</a:t>
                      </a:r>
                      <a:endParaRPr lang="en-US" sz="3200" dirty="0">
                        <a:latin typeface="Lato" panose="020F0502020204030203" pitchFamily="34" charset="0"/>
                      </a:endParaRPr>
                    </a:p>
                  </a:txBody>
                  <a:tcPr/>
                </a:tc>
                <a:tc>
                  <a:txBody>
                    <a:bodyPr/>
                    <a:lstStyle/>
                    <a:p>
                      <a:pPr algn="r"/>
                      <a:r>
                        <a:rPr lang="en-US" sz="3200" dirty="0"/>
                        <a:t>57 </a:t>
                      </a:r>
                      <a:r>
                        <a:rPr lang="en-US" sz="3200" kern="1200" dirty="0">
                          <a:effectLst/>
                        </a:rPr>
                        <a:t>±</a:t>
                      </a:r>
                      <a:r>
                        <a:rPr lang="en-US" sz="3200" dirty="0"/>
                        <a:t> 3.7</a:t>
                      </a:r>
                      <a:endParaRPr lang="en-US" sz="3200" dirty="0">
                        <a:latin typeface="Lato" panose="020F0502020204030203" pitchFamily="34" charset="0"/>
                      </a:endParaRPr>
                    </a:p>
                  </a:txBody>
                  <a:tcPr/>
                </a:tc>
                <a:tc>
                  <a:txBody>
                    <a:bodyPr/>
                    <a:lstStyle/>
                    <a:p>
                      <a:pPr algn="r"/>
                      <a:r>
                        <a:rPr lang="en-US" sz="3200" dirty="0"/>
                        <a:t>51</a:t>
                      </a:r>
                      <a:r>
                        <a:rPr lang="en-US" sz="3200" kern="1200" dirty="0">
                          <a:effectLst/>
                        </a:rPr>
                        <a:t>–</a:t>
                      </a:r>
                      <a:r>
                        <a:rPr lang="en-US" sz="3200" dirty="0"/>
                        <a:t>66</a:t>
                      </a:r>
                      <a:endParaRPr lang="en-US" sz="3200" dirty="0">
                        <a:latin typeface="Lato" panose="020F0502020204030203" pitchFamily="34" charset="0"/>
                      </a:endParaRPr>
                    </a:p>
                  </a:txBody>
                  <a:tcPr/>
                </a:tc>
                <a:tc>
                  <a:txBody>
                    <a:bodyPr/>
                    <a:lstStyle/>
                    <a:p>
                      <a:pPr algn="r"/>
                      <a:r>
                        <a:rPr lang="en-US" sz="3200" dirty="0"/>
                        <a:t>118 </a:t>
                      </a:r>
                      <a:r>
                        <a:rPr lang="en-US" sz="3200" kern="1200" dirty="0">
                          <a:effectLst/>
                        </a:rPr>
                        <a:t>± </a:t>
                      </a:r>
                      <a:r>
                        <a:rPr lang="en-US" sz="3200" dirty="0"/>
                        <a:t>15</a:t>
                      </a:r>
                      <a:endParaRPr lang="en-US" sz="3200" dirty="0">
                        <a:latin typeface="Lato" panose="020F0502020204030203" pitchFamily="34" charset="0"/>
                      </a:endParaRPr>
                    </a:p>
                  </a:txBody>
                  <a:tcPr/>
                </a:tc>
                <a:extLst>
                  <a:ext uri="{0D108BD9-81ED-4DB2-BD59-A6C34878D82A}">
                    <a16:rowId xmlns:a16="http://schemas.microsoft.com/office/drawing/2014/main" val="2063130664"/>
                  </a:ext>
                </a:extLst>
              </a:tr>
            </a:tbl>
          </a:graphicData>
        </a:graphic>
      </p:graphicFrame>
      <p:sp>
        <p:nvSpPr>
          <p:cNvPr id="12" name="Rectangle 11">
            <a:extLst>
              <a:ext uri="{FF2B5EF4-FFF2-40B4-BE49-F238E27FC236}">
                <a16:creationId xmlns:a16="http://schemas.microsoft.com/office/drawing/2014/main" id="{D18770A8-9B61-46AB-9F46-EA3E1F2BB932}"/>
              </a:ext>
            </a:extLst>
          </p:cNvPr>
          <p:cNvSpPr/>
          <p:nvPr/>
        </p:nvSpPr>
        <p:spPr>
          <a:xfrm>
            <a:off x="16607666" y="33715041"/>
            <a:ext cx="8550739" cy="626967"/>
          </a:xfrm>
          <a:prstGeom prst="rect">
            <a:avLst/>
          </a:prstGeom>
        </p:spPr>
        <p:txBody>
          <a:bodyPr wrap="none">
            <a:spAutoFit/>
          </a:bodyPr>
          <a:lstStyle/>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 </a:t>
            </a:r>
            <a:r>
              <a:rPr lang="en-US" sz="2400" dirty="0">
                <a:latin typeface="Lato Medium" panose="020F0502020204030203" pitchFamily="34" charset="0"/>
                <a:ea typeface="Lato Medium" panose="020F0502020204030203" pitchFamily="34" charset="0"/>
                <a:cs typeface="Lato Medium" panose="020F0502020204030203" pitchFamily="34" charset="0"/>
              </a:rPr>
              <a:t>(Marchman &amp; Fernald 2008; Fernald &amp; Marchman, 2012)</a:t>
            </a:r>
            <a:r>
              <a:rPr lang="en-US" sz="3600" dirty="0">
                <a:latin typeface="Lato Medium" panose="020F0502020204030203" pitchFamily="34" charset="0"/>
                <a:ea typeface="Lato Medium" panose="020F0502020204030203" pitchFamily="34" charset="0"/>
                <a:cs typeface="Lato Medium" panose="020F0502020204030203" pitchFamily="34" charset="0"/>
              </a:rPr>
              <a:t> </a:t>
            </a:r>
            <a:endParaRPr lang="en-US" sz="2400"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20" name="Picture 19">
            <a:extLst>
              <a:ext uri="{FF2B5EF4-FFF2-40B4-BE49-F238E27FC236}">
                <a16:creationId xmlns:a16="http://schemas.microsoft.com/office/drawing/2014/main" id="{B7DF7631-1D7A-429C-A343-814AEC7FB40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856966" y="23713675"/>
            <a:ext cx="12195951" cy="6775528"/>
          </a:xfrm>
          <a:prstGeom prst="rect">
            <a:avLst/>
          </a:prstGeom>
        </p:spPr>
      </p:pic>
      <p:pic>
        <p:nvPicPr>
          <p:cNvPr id="2" name="Picture 2" descr="With each year of the study, children looked more to the phonological competitor (relative to the unrelated image) during and after the target noun. Both figures show means for each year estimated by the generalized additive model. The left panel compares model estimates to observed means and standard errors, and the right panel visualizes estimated means and their 95% confidence intervals.">
            <a:extLst>
              <a:ext uri="{FF2B5EF4-FFF2-40B4-BE49-F238E27FC236}">
                <a16:creationId xmlns:a16="http://schemas.microsoft.com/office/drawing/2014/main" id="{C742128D-97EA-41C9-A826-28ECA41BF587}"/>
              </a:ext>
            </a:extLst>
          </p:cNvPr>
          <p:cNvPicPr>
            <a:picLocks noChangeAspect="1" noChangeArrowheads="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6478717" y="12192000"/>
            <a:ext cx="6955283" cy="46368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With each year of the study, children looked more to the semantic foil (relative to the unrelated image) with peak looking occurring after the target noun. Both figures show means for each year estimated by the generalized additive model. The left panel compares model estimates to observed means and standard errors, and the right panel visualizes estimated means and their 95% confidence intervals.">
            <a:extLst>
              <a:ext uri="{FF2B5EF4-FFF2-40B4-BE49-F238E27FC236}">
                <a16:creationId xmlns:a16="http://schemas.microsoft.com/office/drawing/2014/main" id="{9E0863E4-C2F9-44B8-9B81-F2F60C1BD18D}"/>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6550271" y="17144999"/>
            <a:ext cx="6955283" cy="46368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82119DC-9E49-481D-96F2-4B7FAAD8F8C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108164" y="15011400"/>
            <a:ext cx="13674871" cy="3988505"/>
          </a:xfrm>
          <a:prstGeom prst="rect">
            <a:avLst/>
          </a:prstGeom>
        </p:spPr>
      </p:pic>
      <p:pic>
        <p:nvPicPr>
          <p:cNvPr id="16" name="Picture 15">
            <a:extLst>
              <a:ext uri="{FF2B5EF4-FFF2-40B4-BE49-F238E27FC236}">
                <a16:creationId xmlns:a16="http://schemas.microsoft.com/office/drawing/2014/main" id="{8338C53F-7CAD-4ECD-B4E3-4023F61732E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764037" y="31354416"/>
            <a:ext cx="5318760" cy="1008888"/>
          </a:xfrm>
          <a:prstGeom prst="rect">
            <a:avLst/>
          </a:prstGeom>
        </p:spPr>
      </p:pic>
      <p:sp>
        <p:nvSpPr>
          <p:cNvPr id="37" name="Rectangle 16">
            <a:extLst>
              <a:ext uri="{FF2B5EF4-FFF2-40B4-BE49-F238E27FC236}">
                <a16:creationId xmlns:a16="http://schemas.microsoft.com/office/drawing/2014/main" id="{437B863D-F938-4CBD-AC65-446E328BDB18}"/>
              </a:ext>
            </a:extLst>
          </p:cNvPr>
          <p:cNvSpPr>
            <a:spLocks noChangeArrowheads="1"/>
          </p:cNvSpPr>
          <p:nvPr/>
        </p:nvSpPr>
        <p:spPr bwMode="auto">
          <a:xfrm>
            <a:off x="29764038" y="12074500"/>
            <a:ext cx="6368962" cy="472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indent="0">
              <a:spcBef>
                <a:spcPts val="600"/>
              </a:spcBef>
            </a:pPr>
            <a:r>
              <a:rPr lang="en-US" altLang="en-US" sz="2800" b="1" dirty="0">
                <a:latin typeface="Gill Sans"/>
                <a:ea typeface="Gill Sans"/>
                <a:cs typeface="Gill Sans"/>
              </a:rPr>
              <a:t>Immediate activation of phonological information.</a:t>
            </a:r>
            <a:r>
              <a:rPr lang="en-US" altLang="en-US" sz="2800" dirty="0">
                <a:latin typeface="Gill Sans"/>
                <a:ea typeface="Gill Sans"/>
                <a:cs typeface="Gill Sans"/>
              </a:rPr>
              <a:t> Phonological competitors had the same syllable onset as the target (e.g., flag-fly, bell-bee). Relative looks to the phonological competitors spike early on, a tendency that increases with age: Children became more likely to use part-word information during word recognition with age.</a:t>
            </a:r>
          </a:p>
        </p:txBody>
      </p:sp>
      <p:sp>
        <p:nvSpPr>
          <p:cNvPr id="38" name="Rectangle 16">
            <a:extLst>
              <a:ext uri="{FF2B5EF4-FFF2-40B4-BE49-F238E27FC236}">
                <a16:creationId xmlns:a16="http://schemas.microsoft.com/office/drawing/2014/main" id="{91942EF7-BCB6-4BB9-BAF1-F2D30C9153E5}"/>
              </a:ext>
            </a:extLst>
          </p:cNvPr>
          <p:cNvSpPr>
            <a:spLocks noChangeArrowheads="1"/>
          </p:cNvSpPr>
          <p:nvPr/>
        </p:nvSpPr>
        <p:spPr bwMode="auto">
          <a:xfrm>
            <a:off x="29724423" y="16852893"/>
            <a:ext cx="6955282" cy="447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indent="0">
              <a:spcBef>
                <a:spcPts val="600"/>
              </a:spcBef>
            </a:pPr>
            <a:r>
              <a:rPr lang="en-US" altLang="en-US" sz="2400" b="1" dirty="0">
                <a:latin typeface="Lato Heavy" panose="020F0502020204030203" pitchFamily="34" charset="0"/>
                <a:ea typeface="Lato Heavy" panose="020F0502020204030203" pitchFamily="34" charset="0"/>
                <a:cs typeface="Lato Heavy" panose="020F0502020204030203" pitchFamily="34" charset="0"/>
              </a:rPr>
              <a:t>Late activation of semantic information. </a:t>
            </a:r>
            <a:r>
              <a:rPr lang="en-US" altLang="en-US" sz="2400" dirty="0">
                <a:latin typeface="Lato Medium" panose="020F0502020204030203" pitchFamily="34" charset="0"/>
                <a:ea typeface="Lato Medium" panose="020F0502020204030203" pitchFamily="34" charset="0"/>
                <a:cs typeface="Lato Medium" panose="020F0502020204030203" pitchFamily="34" charset="0"/>
              </a:rPr>
              <a:t>Semantic competitors belonged to the same category as the target (e.g., bell-drum, bear-horse). Relative looks to these words occurs late, after the end of the target noun. This timing suggests cascading activation: T</a:t>
            </a:r>
            <a:r>
              <a:rPr lang="en-US" sz="2400" dirty="0">
                <a:latin typeface="Lato Medium" panose="020F0502020204030203" pitchFamily="34" charset="0"/>
                <a:ea typeface="Lato Medium" panose="020F0502020204030203" pitchFamily="34" charset="0"/>
                <a:cs typeface="Lato Medium" panose="020F0502020204030203" pitchFamily="34" charset="0"/>
              </a:rPr>
              <a:t>he activation of a semantic neighbor (like </a:t>
            </a:r>
            <a:r>
              <a:rPr lang="en-US" sz="2400" i="1" dirty="0">
                <a:latin typeface="Lato Medium" panose="020F0502020204030203" pitchFamily="34" charset="0"/>
                <a:ea typeface="Lato Medium" panose="020F0502020204030203" pitchFamily="34" charset="0"/>
                <a:cs typeface="Lato Medium" panose="020F0502020204030203" pitchFamily="34" charset="0"/>
              </a:rPr>
              <a:t>dress</a:t>
            </a:r>
            <a:r>
              <a:rPr lang="en-US" sz="2400" dirty="0">
                <a:latin typeface="Lato Medium" panose="020F0502020204030203" pitchFamily="34" charset="0"/>
                <a:ea typeface="Lato Medium" panose="020F0502020204030203" pitchFamily="34" charset="0"/>
                <a:cs typeface="Lato Medium" panose="020F0502020204030203" pitchFamily="34" charset="0"/>
              </a:rPr>
              <a:t>) is greatest when the activation of the spoken word (</a:t>
            </a:r>
            <a:r>
              <a:rPr lang="en-US" sz="2400" i="1" dirty="0">
                <a:latin typeface="Lato Medium" panose="020F0502020204030203" pitchFamily="34" charset="0"/>
                <a:ea typeface="Lato Medium" panose="020F0502020204030203" pitchFamily="34" charset="0"/>
                <a:cs typeface="Lato Medium" panose="020F0502020204030203" pitchFamily="34" charset="0"/>
              </a:rPr>
              <a:t>shirt</a:t>
            </a:r>
            <a:r>
              <a:rPr lang="en-US" sz="2400" dirty="0">
                <a:latin typeface="Lato Medium" panose="020F0502020204030203" pitchFamily="34" charset="0"/>
                <a:ea typeface="Lato Medium" panose="020F0502020204030203" pitchFamily="34" charset="0"/>
                <a:cs typeface="Lato Medium" panose="020F0502020204030203" pitchFamily="34" charset="0"/>
              </a:rPr>
              <a:t>) is greatest which happens relatively late, once the competition among phonological alternatives resolves.</a:t>
            </a:r>
            <a:endParaRPr lang="en-US" altLang="en-US" sz="2400" dirty="0">
              <a:latin typeface="Lato Medium" panose="020F0502020204030203" pitchFamily="34" charset="0"/>
              <a:ea typeface="Lato Medium" panose="020F0502020204030203" pitchFamily="34" charset="0"/>
              <a:cs typeface="Lato Medium" panose="020F0502020204030203" pitchFamily="34" charset="0"/>
            </a:endParaRPr>
          </a:p>
        </p:txBody>
      </p:sp>
    </p:spTree>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C55A11"/>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2298</TotalTime>
  <Words>718</Words>
  <Application>Microsoft Office PowerPoint</Application>
  <PresentationFormat>Custom</PresentationFormat>
  <Paragraphs>130</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Lato Heavy</vt:lpstr>
      <vt:lpstr>Gill Sans</vt:lpstr>
      <vt:lpstr>Lato Medium</vt:lpstr>
      <vt:lpstr>Arial</vt:lpstr>
      <vt:lpstr>Calibri</vt:lpstr>
      <vt:lpstr>Lucida Sans Unicode</vt:lpstr>
      <vt:lpstr>Lato</vt:lpstr>
      <vt:lpstr>MS PGothic</vt:lpstr>
      <vt:lpstr>Calibri Light</vt:lpstr>
      <vt:lpstr>Office Theme</vt:lpstr>
      <vt:lpstr>PowerPoint Presentation</vt:lpstr>
    </vt:vector>
  </TitlesOfParts>
  <Company>University of Wisconsin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Courtney G. Erickson</dc:creator>
  <cp:lastModifiedBy>Tristan Jay Mahr</cp:lastModifiedBy>
  <cp:revision>375</cp:revision>
  <dcterms:created xsi:type="dcterms:W3CDTF">2014-04-30T15:25:57Z</dcterms:created>
  <dcterms:modified xsi:type="dcterms:W3CDTF">2018-06-06T20:15:31Z</dcterms:modified>
</cp:coreProperties>
</file>